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5670550"/>
  <p:notesSz cx="7772400" cy="10058400"/>
  <p:embeddedFontLst>
    <p:embeddedFont>
      <p:font typeface="Arial Narrow" panose="020B060402020202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ICSbnsWkrC2JuY+Ev7ZayONqX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46" d="100"/>
          <a:sy n="146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4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6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7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7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0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0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0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2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4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5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6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6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6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6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7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7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7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9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0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1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1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61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1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1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oagi.org/" TargetMode="External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 rot="-5400000">
            <a:off x="-2686320" y="2754360"/>
            <a:ext cx="5684040" cy="17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25" tIns="43900" rIns="87825" bIns="43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1" u="none" strike="noStrike" cap="none">
                <a:solidFill>
                  <a:srgbClr val="005386"/>
                </a:solidFill>
                <a:latin typeface="Open Sans"/>
                <a:ea typeface="Open Sans"/>
                <a:cs typeface="Open Sans"/>
                <a:sym typeface="Open Sans"/>
              </a:rPr>
              <a:t>© Copyright 2022 by OAGi</a:t>
            </a:r>
            <a:endParaRPr sz="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08520" y="5245560"/>
            <a:ext cx="2914200" cy="26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08520" y="5245560"/>
            <a:ext cx="2914200" cy="2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6526080" y="5073840"/>
            <a:ext cx="153864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IOFoundry.org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1000" y="982440"/>
            <a:ext cx="3318840" cy="28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3"/>
          <p:cNvSpPr/>
          <p:nvPr/>
        </p:nvSpPr>
        <p:spPr>
          <a:xfrm>
            <a:off x="7633260" y="5168160"/>
            <a:ext cx="1608300" cy="34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sng" strike="noStrike" cap="none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16"/>
              </a:rPr>
              <a:t>https://oagi.org/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/>
          <p:nvPr/>
        </p:nvSpPr>
        <p:spPr>
          <a:xfrm>
            <a:off x="308520" y="3857040"/>
            <a:ext cx="4290840" cy="63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5386"/>
                </a:solidFill>
                <a:latin typeface="Arial Narrow"/>
                <a:ea typeface="Arial Narrow"/>
                <a:cs typeface="Arial Narrow"/>
                <a:sym typeface="Arial Narrow"/>
              </a:rPr>
              <a:t>The Industrial Ontologies Foundry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005386"/>
                </a:solidFill>
                <a:latin typeface="Arial Narrow"/>
                <a:ea typeface="Arial Narrow"/>
                <a:cs typeface="Arial Narrow"/>
                <a:sym typeface="Arial Narrow"/>
              </a:rPr>
              <a:t>Part of the Open Applications Group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6CA6AA-C792-9F58-2285-39A9A86C46F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5700" y="5162954"/>
            <a:ext cx="1196640" cy="3664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D511E93-0A2E-D3E7-1E08-7991A421908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20303" y="5108242"/>
            <a:ext cx="369714" cy="36647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/>
        </p:nvSpPr>
        <p:spPr>
          <a:xfrm rot="-5400000">
            <a:off x="-2686320" y="2754360"/>
            <a:ext cx="5684040" cy="17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25" tIns="43900" rIns="87825" bIns="43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1" u="none" strike="noStrike" cap="none">
                <a:solidFill>
                  <a:srgbClr val="005386"/>
                </a:solidFill>
                <a:latin typeface="Open Sans"/>
                <a:ea typeface="Open Sans"/>
                <a:cs typeface="Open Sans"/>
                <a:sym typeface="Open Sans"/>
              </a:rPr>
              <a:t>© Copyright 2022 by OAGi</a:t>
            </a:r>
            <a:endParaRPr sz="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08520" y="5245560"/>
            <a:ext cx="2914200" cy="2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5"/>
          <p:cNvSpPr/>
          <p:nvPr/>
        </p:nvSpPr>
        <p:spPr>
          <a:xfrm>
            <a:off x="5040000" y="5105160"/>
            <a:ext cx="382536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IOF Face-2-Face Conference, Dec. 2019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08520" y="5245560"/>
            <a:ext cx="2914200" cy="2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5"/>
          <p:cNvSpPr/>
          <p:nvPr/>
        </p:nvSpPr>
        <p:spPr>
          <a:xfrm>
            <a:off x="6526080" y="5073840"/>
            <a:ext cx="153864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IOFoundry.org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007920" y="4958640"/>
            <a:ext cx="1196640" cy="77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5" descr="Open Applications Group - Standards Document OAGIS 9 Naming and Design  Rules Standard Effective Date: September 30, 200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4160" y="5073840"/>
            <a:ext cx="1055160" cy="5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08520" y="5245560"/>
            <a:ext cx="2914200" cy="2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5"/>
          <p:cNvSpPr/>
          <p:nvPr/>
        </p:nvSpPr>
        <p:spPr>
          <a:xfrm>
            <a:off x="6526080" y="5073840"/>
            <a:ext cx="153864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IOFoundry.org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807400" y="4970880"/>
            <a:ext cx="1196640" cy="77184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5"/>
          <p:cNvSpPr/>
          <p:nvPr/>
        </p:nvSpPr>
        <p:spPr>
          <a:xfrm>
            <a:off x="4347360" y="5194440"/>
            <a:ext cx="1635120" cy="34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00538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/>
          <p:nvPr/>
        </p:nvSpPr>
        <p:spPr>
          <a:xfrm rot="-5400000">
            <a:off x="-2686320" y="2754360"/>
            <a:ext cx="5684040" cy="17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25" tIns="43900" rIns="87825" bIns="43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1" u="none" strike="noStrike" cap="none">
                <a:solidFill>
                  <a:srgbClr val="005386"/>
                </a:solidFill>
                <a:latin typeface="Open Sans"/>
                <a:ea typeface="Open Sans"/>
                <a:cs typeface="Open Sans"/>
                <a:sym typeface="Open Sans"/>
              </a:rPr>
              <a:t>© Copyright 2022 by OAGi</a:t>
            </a:r>
            <a:endParaRPr sz="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08520" y="5245560"/>
            <a:ext cx="2914200" cy="2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/>
          <p:nvPr/>
        </p:nvSpPr>
        <p:spPr>
          <a:xfrm>
            <a:off x="5040000" y="5105160"/>
            <a:ext cx="382536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IOF Face-2-Face Conference, Dec. 2019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08520" y="5245560"/>
            <a:ext cx="2914200" cy="2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/>
          <p:nvPr/>
        </p:nvSpPr>
        <p:spPr>
          <a:xfrm>
            <a:off x="6526080" y="5073840"/>
            <a:ext cx="153864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IOFoundry.org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007920" y="4958640"/>
            <a:ext cx="1196640" cy="77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 descr="Open Applications Group - Standards Document OAGIS 9 Naming and Design  Rules Standard Effective Date: September 30, 200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4160" y="5073840"/>
            <a:ext cx="1055160" cy="5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08520" y="5245560"/>
            <a:ext cx="2914200" cy="2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/>
          <p:nvPr/>
        </p:nvSpPr>
        <p:spPr>
          <a:xfrm>
            <a:off x="6526080" y="5073840"/>
            <a:ext cx="153864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IOFoundry.org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807400" y="4970880"/>
            <a:ext cx="1196640" cy="77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/>
          <p:nvPr/>
        </p:nvSpPr>
        <p:spPr>
          <a:xfrm>
            <a:off x="4347360" y="5194440"/>
            <a:ext cx="1635120" cy="34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00538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/>
          <p:nvPr/>
        </p:nvSpPr>
        <p:spPr>
          <a:xfrm>
            <a:off x="4141440" y="982080"/>
            <a:ext cx="5341680" cy="41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25" tIns="43900" rIns="87825" bIns="43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Industrial Ontologies Foundry Core Ontology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5040360" y="3193560"/>
            <a:ext cx="4443120" cy="4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IOF Core Beta highlights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359640" y="916560"/>
            <a:ext cx="9498960" cy="44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Provided the overall basis for other IOF ontologies (SCO, Maintenance)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key specifications for the industrial area (design, requirement, plan)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fundamental processes for various industrial domains (material location change, business process, manufacturing process)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basic classes to represent man-made entities and organizations (engineered system, material artifact, organization)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multiple roles to account for material entity lifecycle phases (will be discussed further on following slides)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IOF Core 202301 Highlights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360000" y="816840"/>
            <a:ext cx="9510840" cy="44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constructs for representing measurements and measurement process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constructs for representing algorithms and their executions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provisional definitions for event and state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the identifiers class as well as the mapping to external Commons ontologies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the quality and comprehensibility of the annotations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IOF Core version 202401 Summary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463680" y="1042560"/>
            <a:ext cx="9577440" cy="32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AutoNum type="arabicPlain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Introduced Allen Interval Algebra into the IOF Core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AutoNum type="arabicPlain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Introduced Gain of Role and Loss of Role processes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AutoNum type="arabicPlain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a guideline for QUDT usage to represent unit-value pairs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AutoNum type="arabicPlain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a mapping to OWL-time 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AutoNum type="arabicPlain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Migrated several constructs from SCO (formely SCRO) to IOF Core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Allen Interval Algebra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343080" y="495360"/>
            <a:ext cx="9619200" cy="13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of properties based on the well established Allen Interval Algebra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 added: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Permits the users to represent temporal ordering between processes and time interval in a more precise and detailed manner. 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entire temporal flow of activities necessary to manufacture a particular product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440" y="1645920"/>
            <a:ext cx="4807080" cy="364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Allen Interval Algebra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368280" y="1053720"/>
            <a:ext cx="9619200" cy="213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additional files: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SWRL Rules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Property Chains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files allow the users, when using appropriate reasoner to: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1. infer certain Allen Relations just based on time stamps of the interval or process start 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2. infer the composition of multiple Allen relations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1530720" y="3354120"/>
            <a:ext cx="7394400" cy="7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detailed hands-on demonstration please join the IOF Core tutorial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Mapping IOF Core to OWL Time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 b="53652"/>
          <a:stretch/>
        </p:blipFill>
        <p:spPr>
          <a:xfrm>
            <a:off x="5249525" y="3143975"/>
            <a:ext cx="3981000" cy="14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325" y="779925"/>
            <a:ext cx="3328650" cy="24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/>
          <p:nvPr/>
        </p:nvSpPr>
        <p:spPr>
          <a:xfrm>
            <a:off x="1954025" y="3173600"/>
            <a:ext cx="3064200" cy="45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TemporalDurationValueExpression</a:t>
            </a:r>
            <a:endParaRPr/>
          </a:p>
        </p:txBody>
      </p:sp>
      <p:cxnSp>
        <p:nvCxnSpPr>
          <p:cNvPr id="296" name="Google Shape;296;p15"/>
          <p:cNvCxnSpPr/>
          <p:nvPr/>
        </p:nvCxnSpPr>
        <p:spPr>
          <a:xfrm>
            <a:off x="5018225" y="3403100"/>
            <a:ext cx="206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" name="Google Shape;297;p15"/>
          <p:cNvSpPr/>
          <p:nvPr/>
        </p:nvSpPr>
        <p:spPr>
          <a:xfrm>
            <a:off x="2049050" y="779925"/>
            <a:ext cx="3064200" cy="45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TemporalInstantValueExpression</a:t>
            </a:r>
            <a:endParaRPr/>
          </a:p>
        </p:txBody>
      </p:sp>
      <p:cxnSp>
        <p:nvCxnSpPr>
          <p:cNvPr id="298" name="Google Shape;298;p15"/>
          <p:cNvCxnSpPr/>
          <p:nvPr/>
        </p:nvCxnSpPr>
        <p:spPr>
          <a:xfrm rot="10800000" flipH="1">
            <a:off x="5113250" y="947150"/>
            <a:ext cx="22116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p15"/>
          <p:cNvSpPr txBox="1"/>
          <p:nvPr/>
        </p:nvSpPr>
        <p:spPr>
          <a:xfrm>
            <a:off x="5191900" y="3290975"/>
            <a:ext cx="15723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owl:equivalentTo</a:t>
            </a:r>
            <a:endParaRPr sz="1300"/>
          </a:p>
        </p:txBody>
      </p:sp>
      <p:sp>
        <p:nvSpPr>
          <p:cNvPr id="300" name="Google Shape;300;p15"/>
          <p:cNvSpPr txBox="1"/>
          <p:nvPr/>
        </p:nvSpPr>
        <p:spPr>
          <a:xfrm>
            <a:off x="5432900" y="619375"/>
            <a:ext cx="15723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rdfs:subClassOf</a:t>
            </a:r>
            <a:endParaRPr sz="1300"/>
          </a:p>
        </p:txBody>
      </p:sp>
      <p:sp>
        <p:nvSpPr>
          <p:cNvPr id="301" name="Google Shape;301;p15"/>
          <p:cNvSpPr/>
          <p:nvPr/>
        </p:nvSpPr>
        <p:spPr>
          <a:xfrm>
            <a:off x="2051500" y="1791550"/>
            <a:ext cx="3064200" cy="45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Temporal Interval</a:t>
            </a:r>
            <a:endParaRPr/>
          </a:p>
        </p:txBody>
      </p:sp>
      <p:cxnSp>
        <p:nvCxnSpPr>
          <p:cNvPr id="302" name="Google Shape;302;p15"/>
          <p:cNvCxnSpPr>
            <a:stCxn id="297" idx="2"/>
            <a:endCxn id="301" idx="0"/>
          </p:cNvCxnSpPr>
          <p:nvPr/>
        </p:nvCxnSpPr>
        <p:spPr>
          <a:xfrm>
            <a:off x="3581150" y="1238925"/>
            <a:ext cx="2400" cy="55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15"/>
          <p:cNvSpPr txBox="1"/>
          <p:nvPr/>
        </p:nvSpPr>
        <p:spPr>
          <a:xfrm>
            <a:off x="685850" y="1303000"/>
            <a:ext cx="31263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core:isValueExpressionOfAtAllTimes</a:t>
            </a:r>
            <a:endParaRPr sz="1300"/>
          </a:p>
        </p:txBody>
      </p:sp>
      <p:sp>
        <p:nvSpPr>
          <p:cNvPr id="304" name="Google Shape;304;p15"/>
          <p:cNvSpPr/>
          <p:nvPr/>
        </p:nvSpPr>
        <p:spPr>
          <a:xfrm>
            <a:off x="1972850" y="4353900"/>
            <a:ext cx="3064200" cy="45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Temporal Interval</a:t>
            </a:r>
            <a:endParaRPr/>
          </a:p>
        </p:txBody>
      </p:sp>
      <p:sp>
        <p:nvSpPr>
          <p:cNvPr id="305" name="Google Shape;305;p15"/>
          <p:cNvSpPr txBox="1"/>
          <p:nvPr/>
        </p:nvSpPr>
        <p:spPr>
          <a:xfrm>
            <a:off x="603675" y="3819550"/>
            <a:ext cx="31263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core:isValueExpressionOfAtAllTimes</a:t>
            </a:r>
            <a:endParaRPr sz="1300"/>
          </a:p>
        </p:txBody>
      </p:sp>
      <p:cxnSp>
        <p:nvCxnSpPr>
          <p:cNvPr id="306" name="Google Shape;306;p15"/>
          <p:cNvCxnSpPr>
            <a:stCxn id="295" idx="2"/>
            <a:endCxn id="304" idx="0"/>
          </p:cNvCxnSpPr>
          <p:nvPr/>
        </p:nvCxnSpPr>
        <p:spPr>
          <a:xfrm>
            <a:off x="3486125" y="3632600"/>
            <a:ext cx="18900" cy="7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Gain Of Role and Loss Of Role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82880" y="548640"/>
            <a:ext cx="9619200" cy="1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classes asserted under BFO:Process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 added: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processes allow the users to assert the exact conditions under which a particular entity has acquired a role or when a particular role has been terminated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employment tracking, change of custody/ownership, different material utilization (product vs raw material)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920" y="2187360"/>
            <a:ext cx="7055640" cy="34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/>
          <p:nvPr/>
        </p:nvSpPr>
        <p:spPr>
          <a:xfrm>
            <a:off x="1602403" y="2668675"/>
            <a:ext cx="2249400" cy="67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"/>
          <p:cNvSpPr/>
          <p:nvPr/>
        </p:nvSpPr>
        <p:spPr>
          <a:xfrm>
            <a:off x="6781228" y="2545650"/>
            <a:ext cx="2249400" cy="67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/>
          <p:nvPr/>
        </p:nvSpPr>
        <p:spPr>
          <a:xfrm>
            <a:off x="4286613" y="2691875"/>
            <a:ext cx="2059800" cy="28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span of role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Guideline for QUDT utilization with IOF Core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355680" y="774720"/>
            <a:ext cx="9619200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7"/>
          <p:cNvSpPr/>
          <p:nvPr/>
        </p:nvSpPr>
        <p:spPr>
          <a:xfrm>
            <a:off x="360000" y="816840"/>
            <a:ext cx="9510840" cy="44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Interim, non-normative guide for using the QUDT ontology suite with IOF ontologies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 added: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Foundation for consistent unit-value pair representation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patterns how to represent different types of unit-value pairs as well as ranges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flexibility to use other unit sytems with IOF ontologies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Guideline for QUDT utilization with IOF Core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1120" y="582120"/>
            <a:ext cx="5774760" cy="46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Guideline for QUDT utilization with IOF Core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080" y="636840"/>
            <a:ext cx="8740440" cy="414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Talk overview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359640" y="916560"/>
            <a:ext cx="9498960" cy="44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IOF Architecture, development principles and release criteria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IOF Core summary and taxonomic overview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IOF Core version highlights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IOF Core 202401 Release – deep dive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Moving constructs to the IOF Core – deprecation example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920" y="1581120"/>
            <a:ext cx="4569120" cy="2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2440" y="1603440"/>
            <a:ext cx="4956480" cy="233424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650160" y="1023480"/>
            <a:ext cx="3544920" cy="34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Deprecated construct in SCO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5303160" y="1062360"/>
            <a:ext cx="4246560" cy="5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 as introduced in IOF Core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>
            <a:off x="255875" y="4193075"/>
            <a:ext cx="47766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Moved all axioms and annotations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Marked as deprecated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Added “see also” (not shown)</a:t>
            </a:r>
            <a:endParaRPr sz="1600"/>
          </a:p>
        </p:txBody>
      </p:sp>
      <p:sp>
        <p:nvSpPr>
          <p:cNvPr id="346" name="Google Shape;346;p20"/>
          <p:cNvSpPr txBox="1"/>
          <p:nvPr/>
        </p:nvSpPr>
        <p:spPr>
          <a:xfrm>
            <a:off x="5212325" y="4193075"/>
            <a:ext cx="47766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Changed IRI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Made improvements </a:t>
            </a:r>
            <a:r>
              <a:rPr lang="en-US" sz="1600">
                <a:solidFill>
                  <a:schemeClr val="dk1"/>
                </a:solidFill>
              </a:rPr>
              <a:t>(when useful)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Topics that will be covered in the IOF WG meeting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365760" y="919080"/>
            <a:ext cx="9510840" cy="44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Representation of material state and event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Representing process models with the IOF Framework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Roadmapping the future development of IOF Core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/>
          <p:nvPr/>
        </p:nvSpPr>
        <p:spPr>
          <a:xfrm>
            <a:off x="992160" y="2988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355680" y="774720"/>
            <a:ext cx="9619200" cy="39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/>
          <p:nvPr/>
        </p:nvSpPr>
        <p:spPr>
          <a:xfrm>
            <a:off x="906840" y="20124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 IOF ontology architecture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120" y="704520"/>
            <a:ext cx="7276680" cy="39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"/>
          <p:cNvSpPr/>
          <p:nvPr/>
        </p:nvSpPr>
        <p:spPr>
          <a:xfrm>
            <a:off x="3517920" y="2106360"/>
            <a:ext cx="2487960" cy="40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IOF Core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54200" y="1329840"/>
            <a:ext cx="1996560" cy="34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BFO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/>
          <p:nvPr/>
        </p:nvSpPr>
        <p:spPr>
          <a:xfrm>
            <a:off x="906840" y="20124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WHY BFO?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529560" y="1100880"/>
            <a:ext cx="9070560" cy="32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48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 Symbols"/>
              <a:buChar char="●"/>
            </a:pPr>
            <a:r>
              <a:rPr lang="en-US" sz="16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Demonstrated value for making disparate ontologies or data models within the biological and other domains in an interoperable manner</a:t>
            </a:r>
            <a:endParaRPr sz="1605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83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 Symbols"/>
              <a:buChar char="●"/>
            </a:pPr>
            <a:r>
              <a:rPr lang="en-US" sz="16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and explainable</a:t>
            </a:r>
            <a:endParaRPr sz="1605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83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 Symbols"/>
              <a:buChar char="●"/>
            </a:pPr>
            <a:r>
              <a:rPr lang="en-US" sz="16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community</a:t>
            </a:r>
            <a:endParaRPr sz="1605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83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 Symbols"/>
              <a:buChar char="●"/>
            </a:pPr>
            <a:r>
              <a:rPr lang="en-US" sz="16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documented and maintained</a:t>
            </a:r>
            <a:endParaRPr sz="1605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83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 Symbols"/>
              <a:buChar char="●"/>
            </a:pPr>
            <a:r>
              <a:rPr lang="en-US" sz="16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a top-level ontology for various mid-level and domain-specific ontologies</a:t>
            </a:r>
            <a:endParaRPr sz="1605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83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 Symbols"/>
              <a:buChar char="●"/>
            </a:pPr>
            <a:r>
              <a:rPr lang="en-US" sz="16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a top-level ontology for domain and application ontologies within manufacturing</a:t>
            </a:r>
            <a:endParaRPr sz="1605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83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 Symbols"/>
              <a:buChar char="●"/>
            </a:pPr>
            <a:r>
              <a:rPr lang="en-US" sz="16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Became an ISO standard</a:t>
            </a:r>
            <a:endParaRPr sz="1605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/>
          <p:nvPr/>
        </p:nvSpPr>
        <p:spPr>
          <a:xfrm>
            <a:off x="906840" y="20124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IOF Core development process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497160" y="1382400"/>
            <a:ext cx="4425840" cy="32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10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40"/>
              <a:buFont typeface="Noto Sans Symbols"/>
              <a:buAutoNum type="arabicPlain"/>
            </a:pPr>
            <a:r>
              <a:rPr lang="en-US" b="0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Collect and analyze submissions of terms from a wide array of manufacturing experts</a:t>
            </a:r>
            <a:endParaRPr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102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240"/>
              <a:buFont typeface="Noto Sans Symbols"/>
              <a:buAutoNum type="arabicPlain"/>
            </a:pPr>
            <a:r>
              <a:rPr lang="en-US" b="1" i="0" u="none" strike="noStrike" cap="none">
                <a:solidFill>
                  <a:srgbClr val="000000"/>
                </a:solidFill>
              </a:rPr>
              <a:t>Select terms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that are mostly cited across multiple domains of manufacturing</a:t>
            </a:r>
            <a:endParaRPr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102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240"/>
              <a:buFont typeface="Noto Sans Symbols"/>
              <a:buAutoNum type="arabicPlain"/>
            </a:pPr>
            <a:r>
              <a:rPr lang="en-US" b="1" i="0" u="none" strike="noStrike" cap="none">
                <a:solidFill>
                  <a:srgbClr val="000000"/>
                </a:solidFill>
              </a:rPr>
              <a:t>Refine the terms collaboratively between 1) ontology and 2) subject matter experts</a:t>
            </a:r>
            <a:endParaRPr b="1" i="0" u="none" strike="noStrike" cap="none"/>
          </a:p>
          <a:p>
            <a:pPr marL="432000" marR="0" lvl="0" indent="-31022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240"/>
              <a:buFont typeface="Noto Sans Symbols"/>
              <a:buAutoNum type="arabicPlain"/>
            </a:pPr>
            <a:r>
              <a:rPr lang="en-US" b="1" i="0" u="none" strike="noStrike" cap="none">
                <a:solidFill>
                  <a:srgbClr val="000000"/>
                </a:solidFill>
              </a:rPr>
              <a:t>Identify new terms that are required for the formalization of existing terms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and that are mandated as a basis for a more specialized IOF Ontology</a:t>
            </a:r>
            <a:endParaRPr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5152675" y="1326600"/>
            <a:ext cx="4425900" cy="3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610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38"/>
              <a:buFont typeface="Noto Sans Symbols"/>
              <a:buAutoNum type="arabicPlain"/>
            </a:pPr>
            <a:r>
              <a:rPr lang="en-US" sz="142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Determine topics of interest from the </a:t>
            </a:r>
            <a:r>
              <a:rPr lang="en-US" sz="1420">
                <a:solidFill>
                  <a:srgbClr val="38761D"/>
                </a:solidFill>
              </a:rPr>
              <a:t>board</a:t>
            </a:r>
            <a:r>
              <a:rPr lang="en-US" sz="142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and IOF community (external partners and IOF TOB)</a:t>
            </a:r>
            <a:endParaRPr sz="142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610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38761D"/>
              </a:buClr>
              <a:buSzPts val="1338"/>
              <a:buFont typeface="Noto Sans Symbols"/>
              <a:buAutoNum type="arabicPlain"/>
            </a:pPr>
            <a:r>
              <a:rPr lang="en-US" sz="142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Collect sample data and users stories for the topics of interest and create a priority list</a:t>
            </a:r>
            <a:endParaRPr sz="142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610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338"/>
              <a:buFont typeface="Noto Sans Symbols"/>
              <a:buAutoNum type="arabicPlain"/>
            </a:pPr>
            <a:r>
              <a:rPr lang="en-US" sz="1420" b="1">
                <a:solidFill>
                  <a:schemeClr val="dk1"/>
                </a:solidFill>
              </a:rPr>
              <a:t>Select terms</a:t>
            </a:r>
            <a:r>
              <a:rPr lang="en-US" sz="1420">
                <a:solidFill>
                  <a:srgbClr val="38761D"/>
                </a:solidFill>
              </a:rPr>
              <a:t> b</a:t>
            </a:r>
            <a:r>
              <a:rPr lang="en-US" sz="142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ased on user stories, sample data, subject matter expert feedback and literature</a:t>
            </a:r>
            <a:endParaRPr sz="142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610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338"/>
              <a:buFont typeface="Noto Sans Symbols"/>
              <a:buAutoNum type="arabicPlain"/>
            </a:pPr>
            <a:r>
              <a:rPr lang="en-US" sz="1420" b="1" i="0" u="none" strike="noStrike" cap="none">
                <a:solidFill>
                  <a:srgbClr val="000000"/>
                </a:solidFill>
              </a:rPr>
              <a:t>Refine the terms collaboratively between 1) ontology and 2) subject matter experts</a:t>
            </a:r>
            <a:endParaRPr sz="1420" b="1" i="0" u="none" strike="noStrike" cap="none"/>
          </a:p>
          <a:p>
            <a:pPr marL="432000" marR="0" lvl="0" indent="-3610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1338"/>
              <a:buFont typeface="Noto Sans Symbols"/>
              <a:buAutoNum type="arabicPlain"/>
            </a:pPr>
            <a:r>
              <a:rPr lang="en-US" sz="1420" b="1" i="0" u="none" strike="noStrike" cap="none">
                <a:solidFill>
                  <a:srgbClr val="000000"/>
                </a:solidFill>
              </a:rPr>
              <a:t>Identify new terms that are required for the formalization of existing terms</a:t>
            </a:r>
            <a:r>
              <a:rPr lang="en-US" sz="14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2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361019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SzPts val="1338"/>
              <a:buFont typeface="Noto Sans Symbols"/>
              <a:buAutoNum type="arabicPlain"/>
            </a:pPr>
            <a:r>
              <a:rPr lang="en-US" sz="1502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Incorporate terms from IOF domain ontologies that are determined to be cross-cutting</a:t>
            </a:r>
            <a:r>
              <a:rPr lang="en-US" sz="15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2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5"/>
          <p:cNvCxnSpPr/>
          <p:nvPr/>
        </p:nvCxnSpPr>
        <p:spPr>
          <a:xfrm>
            <a:off x="5033880" y="966240"/>
            <a:ext cx="0" cy="4275720"/>
          </a:xfrm>
          <a:prstGeom prst="straightConnector1">
            <a:avLst/>
          </a:prstGeom>
          <a:noFill/>
          <a:ln w="547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" name="Google Shape;226;p5"/>
          <p:cNvSpPr/>
          <p:nvPr/>
        </p:nvSpPr>
        <p:spPr>
          <a:xfrm>
            <a:off x="911160" y="750960"/>
            <a:ext cx="39618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Development Process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5430240" y="730440"/>
            <a:ext cx="39618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Development Process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>
            <a:off x="906840" y="20124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IOF Core Criteria For Release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346680" y="826560"/>
            <a:ext cx="9070560" cy="32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erms must be applicab</a:t>
            </a:r>
            <a:r>
              <a:rPr lang="en-US" sz="2100"/>
              <a:t>le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/>
              <a:t>to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one or more domains 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nnotations must b</a:t>
            </a:r>
            <a:r>
              <a:rPr lang="en-US" sz="2100"/>
              <a:t>e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complete and conform </a:t>
            </a:r>
            <a:r>
              <a:rPr lang="en-US" sz="2100"/>
              <a:t>to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established IOF guidelines 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Terms must be clear to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subject-matter experts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xiom</a:t>
            </a:r>
            <a:r>
              <a:rPr lang="en-US" sz="2100"/>
              <a:t>s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natural language must be </a:t>
            </a:r>
            <a:r>
              <a:rPr lang="en-US" sz="2100"/>
              <a:t>consistent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common domain </a:t>
            </a:r>
            <a:r>
              <a:rPr lang="en-US" sz="2100"/>
              <a:t>usage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terms 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Terms must not be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redundan</a:t>
            </a:r>
            <a:r>
              <a:rPr lang="en-US" sz="2100"/>
              <a:t>t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-US" sz="2100"/>
              <a:t>A reasoner (Hermit) must not find any l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ogical consistenc</a:t>
            </a:r>
            <a:r>
              <a:rPr lang="en-US" sz="2100"/>
              <a:t>ies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-US" sz="2100"/>
              <a:t>C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ompetency questions derived from the user stories must be satisfied in SPARQL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/>
          <p:nvPr/>
        </p:nvSpPr>
        <p:spPr>
          <a:xfrm>
            <a:off x="930960" y="4464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IOF Core Summary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401040" y="1189080"/>
            <a:ext cx="4425840" cy="32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 OWL classes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20 defined classes 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37 primitive classes – 8 classes have only A subclassOf: B as the axiom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 OWL properties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- 12 non-subproperties of BFO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- 5 non-simple propertie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7"/>
          <p:cNvCxnSpPr/>
          <p:nvPr/>
        </p:nvCxnSpPr>
        <p:spPr>
          <a:xfrm>
            <a:off x="4973760" y="815760"/>
            <a:ext cx="0" cy="4275720"/>
          </a:xfrm>
          <a:prstGeom prst="straightConnector1">
            <a:avLst/>
          </a:prstGeom>
          <a:noFill/>
          <a:ln w="547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p7"/>
          <p:cNvSpPr/>
          <p:nvPr/>
        </p:nvSpPr>
        <p:spPr>
          <a:xfrm>
            <a:off x="5484240" y="1237320"/>
            <a:ext cx="4425840" cy="32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 OWL classes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35 defined classes 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43 primitive classes – 5 classes have only A subclassOf: B as the axiom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63 OWL properties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- 24 top object properties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- 8 non-simple properties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718200" y="703080"/>
            <a:ext cx="39618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Initial, beta version (202205)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5781960" y="685080"/>
            <a:ext cx="39618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2024/01 release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/>
          <p:nvPr/>
        </p:nvSpPr>
        <p:spPr>
          <a:xfrm>
            <a:off x="919440" y="-9720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The IOF Core – First half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280" y="399960"/>
            <a:ext cx="8101800" cy="471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/>
          <p:nvPr/>
        </p:nvSpPr>
        <p:spPr>
          <a:xfrm>
            <a:off x="906840" y="201240"/>
            <a:ext cx="8607960" cy="6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0" i="0" u="none" strike="noStrike" cap="none">
                <a:solidFill>
                  <a:srgbClr val="005386"/>
                </a:solidFill>
                <a:latin typeface="Arial"/>
                <a:ea typeface="Arial"/>
                <a:cs typeface="Arial"/>
                <a:sym typeface="Arial"/>
              </a:rPr>
              <a:t>The IOF Core – Second half</a:t>
            </a:r>
            <a:endParaRPr sz="19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080" y="712440"/>
            <a:ext cx="7459200" cy="433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Macintosh PowerPoint</Application>
  <PresentationFormat>Custom</PresentationFormat>
  <Paragraphs>129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Narrow</vt:lpstr>
      <vt:lpstr>Open Sans</vt:lpstr>
      <vt:lpstr>Arial</vt:lpstr>
      <vt:lpstr>Noto Sans Symbols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Jim Wilson</cp:lastModifiedBy>
  <cp:revision>1</cp:revision>
  <dcterms:created xsi:type="dcterms:W3CDTF">2022-09-09T13:24:37Z</dcterms:created>
  <dcterms:modified xsi:type="dcterms:W3CDTF">2024-02-07T20:52:07Z</dcterms:modified>
</cp:coreProperties>
</file>