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40"/>
  </p:notesMasterIdLst>
  <p:handoutMasterIdLst>
    <p:handoutMasterId r:id="rId41"/>
  </p:handoutMasterIdLst>
  <p:sldIdLst>
    <p:sldId id="339" r:id="rId2"/>
    <p:sldId id="695" r:id="rId3"/>
    <p:sldId id="696" r:id="rId4"/>
    <p:sldId id="697" r:id="rId5"/>
    <p:sldId id="675" r:id="rId6"/>
    <p:sldId id="651" r:id="rId7"/>
    <p:sldId id="431" r:id="rId8"/>
    <p:sldId id="655" r:id="rId9"/>
    <p:sldId id="699" r:id="rId10"/>
    <p:sldId id="1420" r:id="rId11"/>
    <p:sldId id="433" r:id="rId12"/>
    <p:sldId id="698" r:id="rId13"/>
    <p:sldId id="1428" r:id="rId14"/>
    <p:sldId id="678" r:id="rId15"/>
    <p:sldId id="653" r:id="rId16"/>
    <p:sldId id="654" r:id="rId17"/>
    <p:sldId id="658" r:id="rId18"/>
    <p:sldId id="680" r:id="rId19"/>
    <p:sldId id="684" r:id="rId20"/>
    <p:sldId id="663" r:id="rId21"/>
    <p:sldId id="685" r:id="rId22"/>
    <p:sldId id="686" r:id="rId23"/>
    <p:sldId id="665" r:id="rId24"/>
    <p:sldId id="666" r:id="rId25"/>
    <p:sldId id="1424" r:id="rId26"/>
    <p:sldId id="662" r:id="rId27"/>
    <p:sldId id="691" r:id="rId28"/>
    <p:sldId id="692" r:id="rId29"/>
    <p:sldId id="693" r:id="rId30"/>
    <p:sldId id="694" r:id="rId31"/>
    <p:sldId id="1421" r:id="rId32"/>
    <p:sldId id="1425" r:id="rId33"/>
    <p:sldId id="1426" r:id="rId34"/>
    <p:sldId id="1427" r:id="rId35"/>
    <p:sldId id="1422" r:id="rId36"/>
    <p:sldId id="667" r:id="rId37"/>
    <p:sldId id="444" r:id="rId38"/>
    <p:sldId id="688" r:id="rId39"/>
  </p:sldIdLst>
  <p:sldSz cx="12192000" cy="6858000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iahus Walton" initials="JW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985"/>
    <a:srgbClr val="22AA49"/>
    <a:srgbClr val="A2CA44"/>
    <a:srgbClr val="939393"/>
    <a:srgbClr val="D64335"/>
    <a:srgbClr val="FFC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7" autoAdjust="0"/>
    <p:restoredTop sz="85506" autoAdjust="0"/>
  </p:normalViewPr>
  <p:slideViewPr>
    <p:cSldViewPr snapToGrid="0">
      <p:cViewPr varScale="1">
        <p:scale>
          <a:sx n="93" d="100"/>
          <a:sy n="93" d="100"/>
        </p:scale>
        <p:origin x="248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283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101D1-2003-4F43-97BD-9B600186E1C3}" type="datetimeFigureOut">
              <a:rPr lang="en-US" smtClean="0"/>
              <a:t>2/10/24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E52DC-D6FD-4196-A1A3-A8144F4A0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0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36768-DF5D-4768-902A-78E985629819}" type="datetimeFigureOut">
              <a:rPr lang="en-US" smtClean="0"/>
              <a:t>2/10/24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FD9B0-D0E4-42BE-AA17-769EDB7C2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89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Data Integration and Interoperability:</a:t>
            </a: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Challenge: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Disparate data sources and incompatible systems lead to difficulties in integrating and exchanging information.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Ontology Solution: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Ontologies provide a common semantic framework, facilitating data integration and ensuring interoperability among different system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A global supply chain involves multiple partners, each using different systems and data formats, leading to challenges in integrating and exchanging information seamlessly.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D9B0-D0E4-42BE-AA17-769EDB7C2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57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Challenge: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Lack of real-time visibility into the supply chain hampers effective tracking and traceability.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Ontology Solution: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Ontologies enable the representation of relationships and events in the supply chain, improving visibility and supporting traceability of products and processes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D9B0-D0E4-42BE-AA17-769EDB7C2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691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D9B0-D0E4-42BE-AA17-769EDB7C2D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82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D9B0-D0E4-42BE-AA17-769EDB7C2D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88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5A38D-5669-9909-1C6C-B08FB17F6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6E499E-1D08-146C-613A-693C1DAF16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D299AF-E95A-FACA-4A9F-69BD9D79B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2E876-64CC-0CD5-8FA8-6767ABA5FC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D9B0-D0E4-42BE-AA17-769EDB7C2D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170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D9B0-D0E4-42BE-AA17-769EDB7C2D0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07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1493969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84482" y="3429003"/>
            <a:ext cx="11602719" cy="132556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600" b="1" baseline="0">
                <a:latin typeface="+mn-lt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04800" y="4823451"/>
            <a:ext cx="5791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94640" y="4925901"/>
            <a:ext cx="5801360" cy="10696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3" name="Google Shape;9340;p260">
            <a:extLst>
              <a:ext uri="{FF2B5EF4-FFF2-40B4-BE49-F238E27FC236}">
                <a16:creationId xmlns:a16="http://schemas.microsoft.com/office/drawing/2014/main" id="{3D38B547-3B8C-7210-3683-BCB8C016C907}"/>
              </a:ext>
            </a:extLst>
          </p:cNvPr>
          <p:cNvPicPr preferRelativeResize="0"/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6613" y="0"/>
            <a:ext cx="9729355" cy="35952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4692;p127">
            <a:extLst>
              <a:ext uri="{FF2B5EF4-FFF2-40B4-BE49-F238E27FC236}">
                <a16:creationId xmlns:a16="http://schemas.microsoft.com/office/drawing/2014/main" id="{ACCE75C5-0967-F43D-0A2D-97BA286EE9BE}"/>
              </a:ext>
            </a:extLst>
          </p:cNvPr>
          <p:cNvSpPr/>
          <p:nvPr userDrawn="1"/>
        </p:nvSpPr>
        <p:spPr>
          <a:xfrm>
            <a:off x="-1" y="3595258"/>
            <a:ext cx="10071464" cy="2518159"/>
          </a:xfrm>
          <a:prstGeom prst="rect">
            <a:avLst/>
          </a:prstGeom>
          <a:solidFill>
            <a:srgbClr val="FFC627"/>
          </a:solidFill>
          <a:ln w="9525" cap="flat" cmpd="sng">
            <a:solidFill>
              <a:srgbClr val="FFC6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4693;p127">
            <a:extLst>
              <a:ext uri="{FF2B5EF4-FFF2-40B4-BE49-F238E27FC236}">
                <a16:creationId xmlns:a16="http://schemas.microsoft.com/office/drawing/2014/main" id="{FCF65C92-DFB0-6E72-C12A-0BBB1C7E8676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 t="3686" b="20619"/>
          <a:stretch/>
        </p:blipFill>
        <p:spPr>
          <a:xfrm>
            <a:off x="-1" y="261260"/>
            <a:ext cx="11602719" cy="5809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260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d Pro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1322747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28600"/>
            <a:ext cx="11582400" cy="1407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102" y="1635863"/>
            <a:ext cx="5803900" cy="34533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latin typeface="+mn-lt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92100" y="1981200"/>
            <a:ext cx="5791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85262" y="2105028"/>
            <a:ext cx="11601940" cy="383857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accent2"/>
              </a:buClr>
              <a:buSzPct val="140000"/>
              <a:buFont typeface="Roboto" pitchFamily="2" charset="0"/>
              <a:buChar char="»"/>
              <a:defRPr sz="1800">
                <a:solidFill>
                  <a:schemeClr val="accent2"/>
                </a:solidFill>
              </a:defRPr>
            </a:lvl1pPr>
            <a:lvl2pPr marL="685800" indent="-228600">
              <a:buClr>
                <a:schemeClr val="accent5"/>
              </a:buClr>
              <a:buSzPct val="140000"/>
              <a:buFont typeface="Roboto" pitchFamily="2" charset="0"/>
              <a:buChar char="»"/>
              <a:defRPr sz="1800">
                <a:solidFill>
                  <a:schemeClr val="accent5"/>
                </a:solidFill>
              </a:defRPr>
            </a:lvl2pPr>
            <a:lvl3pPr marL="1143000" indent="-228600">
              <a:buClr>
                <a:schemeClr val="accent5"/>
              </a:buClr>
              <a:buSzPct val="140000"/>
              <a:buFont typeface="Roboto" pitchFamily="2" charset="0"/>
              <a:buChar char="»"/>
              <a:defRPr sz="1800">
                <a:solidFill>
                  <a:schemeClr val="accent5"/>
                </a:solidFill>
              </a:defRPr>
            </a:lvl3pPr>
            <a:lvl4pPr marL="1600200" indent="-228600">
              <a:buClr>
                <a:schemeClr val="accent5"/>
              </a:buClr>
              <a:buSzPct val="140000"/>
              <a:buFont typeface="Roboto" pitchFamily="2" charset="0"/>
              <a:buChar char="»"/>
              <a:defRPr sz="1800">
                <a:solidFill>
                  <a:schemeClr val="accent5"/>
                </a:solidFill>
              </a:defRPr>
            </a:lvl4pPr>
            <a:lvl5pPr marL="2057400" indent="-228600">
              <a:buClr>
                <a:schemeClr val="accent5"/>
              </a:buClr>
              <a:buSzPct val="140000"/>
              <a:buFont typeface="Roboto" pitchFamily="2" charset="0"/>
              <a:buChar char="»"/>
              <a:defRPr sz="18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634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8984855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92102" y="228601"/>
            <a:ext cx="7412567" cy="26188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>
                <a:latin typeface="+mn-lt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92100" y="490480"/>
            <a:ext cx="5791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2102" y="569686"/>
            <a:ext cx="7412567" cy="3925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nip Single Corner Rectangle 5"/>
          <p:cNvSpPr/>
          <p:nvPr userDrawn="1"/>
        </p:nvSpPr>
        <p:spPr>
          <a:xfrm>
            <a:off x="7704668" y="5441043"/>
            <a:ext cx="4182533" cy="1005114"/>
          </a:xfrm>
          <a:prstGeom prst="snip1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91440" rtlCol="0" anchor="ctr"/>
          <a:lstStyle/>
          <a:p>
            <a:pPr algn="ctr"/>
            <a:endParaRPr lang="en-US" sz="1100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04801" y="963386"/>
            <a:ext cx="5638800" cy="2528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04802" y="1217386"/>
            <a:ext cx="5651500" cy="11321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endParaRPr 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04802" y="2772234"/>
            <a:ext cx="5651500" cy="16151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171450" indent="-171450">
              <a:buClr>
                <a:schemeClr val="accent2"/>
              </a:buClr>
              <a:buFont typeface="Roboto" pitchFamily="2" charset="0"/>
              <a:buChar char="»"/>
            </a:pP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04802" y="4810128"/>
            <a:ext cx="5651500" cy="11334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lvl="0"/>
            <a:endParaRPr lang="en-US" sz="1100" dirty="0">
              <a:solidFill>
                <a:srgbClr val="7F7F7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235702" y="1217386"/>
            <a:ext cx="5651500" cy="11321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lvl="0"/>
            <a:endParaRPr lang="en-US" sz="1100" dirty="0">
              <a:solidFill>
                <a:srgbClr val="7F7F7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04802" y="2518236"/>
            <a:ext cx="5651500" cy="254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4802" y="4556130"/>
            <a:ext cx="5651500" cy="254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235702" y="963388"/>
            <a:ext cx="5651500" cy="254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1" y="963386"/>
            <a:ext cx="5638800" cy="25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2102" y="2517067"/>
            <a:ext cx="5651500" cy="25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56127"/>
            <a:ext cx="5638800" cy="25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235699" y="963385"/>
            <a:ext cx="5651500" cy="25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2" y="1216220"/>
            <a:ext cx="5651500" cy="1133281"/>
          </a:xfrm>
          <a:prstGeom prst="rect">
            <a:avLst/>
          </a:prstGeom>
        </p:spPr>
        <p:txBody>
          <a:bodyPr tIns="91440" bIns="91440" anchor="ctr"/>
          <a:lstStyle>
            <a:lvl1pPr marL="0" indent="0">
              <a:lnSpc>
                <a:spcPct val="100000"/>
              </a:lnSpc>
              <a:buNone/>
              <a:defRPr sz="1100" baseline="0"/>
            </a:lvl1pPr>
            <a:lvl2pPr marL="457200" indent="0">
              <a:lnSpc>
                <a:spcPct val="100000"/>
              </a:lnSpc>
              <a:buNone/>
              <a:defRPr sz="1100"/>
            </a:lvl2pPr>
            <a:lvl3pPr marL="914400" indent="0">
              <a:lnSpc>
                <a:spcPct val="100000"/>
              </a:lnSpc>
              <a:buNone/>
              <a:defRPr sz="1100"/>
            </a:lvl3pPr>
            <a:lvl4pPr marL="1371600" indent="0">
              <a:lnSpc>
                <a:spcPct val="100000"/>
              </a:lnSpc>
              <a:buNone/>
              <a:defRPr sz="1100"/>
            </a:lvl4pPr>
            <a:lvl5pPr marL="1828800" indent="0">
              <a:lnSpc>
                <a:spcPct val="10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4810129"/>
            <a:ext cx="5638799" cy="1133473"/>
          </a:xfrm>
          <a:prstGeom prst="rect">
            <a:avLst/>
          </a:prstGeom>
        </p:spPr>
        <p:txBody>
          <a:bodyPr tIns="91440" bIns="91440" anchor="ctr"/>
          <a:lstStyle>
            <a:lvl1pPr marL="0" indent="0">
              <a:lnSpc>
                <a:spcPct val="100000"/>
              </a:lnSpc>
              <a:buNone/>
              <a:defRPr sz="1100" baseline="0"/>
            </a:lvl1pPr>
            <a:lvl2pPr marL="457200" indent="0">
              <a:lnSpc>
                <a:spcPct val="100000"/>
              </a:lnSpc>
              <a:buNone/>
              <a:defRPr sz="1100"/>
            </a:lvl2pPr>
            <a:lvl3pPr marL="914400" indent="0">
              <a:lnSpc>
                <a:spcPct val="100000"/>
              </a:lnSpc>
              <a:buNone/>
              <a:defRPr sz="1100"/>
            </a:lvl3pPr>
            <a:lvl4pPr marL="1371600" indent="0">
              <a:lnSpc>
                <a:spcPct val="100000"/>
              </a:lnSpc>
              <a:buNone/>
              <a:defRPr sz="1100"/>
            </a:lvl4pPr>
            <a:lvl5pPr marL="1828800" indent="0">
              <a:lnSpc>
                <a:spcPct val="10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3" y="1205338"/>
            <a:ext cx="5651500" cy="1133281"/>
          </a:xfrm>
          <a:prstGeom prst="rect">
            <a:avLst/>
          </a:prstGeom>
        </p:spPr>
        <p:txBody>
          <a:bodyPr tIns="91440" bIns="91440" anchor="ctr"/>
          <a:lstStyle>
            <a:lvl1pPr marL="0" indent="0">
              <a:lnSpc>
                <a:spcPct val="100000"/>
              </a:lnSpc>
              <a:buNone/>
              <a:defRPr sz="1100" baseline="0"/>
            </a:lvl1pPr>
            <a:lvl2pPr marL="457200" indent="0">
              <a:lnSpc>
                <a:spcPct val="100000"/>
              </a:lnSpc>
              <a:buNone/>
              <a:defRPr sz="1100"/>
            </a:lvl2pPr>
            <a:lvl3pPr marL="914400" indent="0">
              <a:lnSpc>
                <a:spcPct val="100000"/>
              </a:lnSpc>
              <a:buNone/>
              <a:defRPr sz="1100"/>
            </a:lvl3pPr>
            <a:lvl4pPr marL="1371600" indent="0">
              <a:lnSpc>
                <a:spcPct val="100000"/>
              </a:lnSpc>
              <a:buNone/>
              <a:defRPr sz="1100"/>
            </a:lvl4pPr>
            <a:lvl5pPr marL="1828800" indent="0">
              <a:lnSpc>
                <a:spcPct val="10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9"/>
          </p:nvPr>
        </p:nvSpPr>
        <p:spPr>
          <a:xfrm>
            <a:off x="304802" y="2780592"/>
            <a:ext cx="5638799" cy="160680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Roboto" pitchFamily="2" charset="0"/>
              <a:buChar char="»"/>
              <a:defRPr sz="1100"/>
            </a:lvl1pPr>
            <a:lvl2pPr marL="685800" indent="-228600">
              <a:buClr>
                <a:schemeClr val="accent2"/>
              </a:buClr>
              <a:buFont typeface="Roboto" pitchFamily="2" charset="0"/>
              <a:buChar char="»"/>
              <a:defRPr sz="1100"/>
            </a:lvl2pPr>
            <a:lvl3pPr marL="1143000" indent="-228600">
              <a:buClr>
                <a:schemeClr val="accent2"/>
              </a:buClr>
              <a:buFont typeface="Roboto" pitchFamily="2" charset="0"/>
              <a:buChar char="»"/>
              <a:defRPr sz="1100"/>
            </a:lvl3pPr>
            <a:lvl4pPr marL="1600200" indent="-228600">
              <a:buClr>
                <a:schemeClr val="accent2"/>
              </a:buClr>
              <a:buFont typeface="Roboto" pitchFamily="2" charset="0"/>
              <a:buChar char="»"/>
              <a:defRPr sz="1100"/>
            </a:lvl4pPr>
            <a:lvl5pPr marL="2057400" indent="-228600">
              <a:buClr>
                <a:schemeClr val="accent2"/>
              </a:buClr>
              <a:buFont typeface="Roboto" pitchFamily="2" charset="0"/>
              <a:buChar char="»"/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7704669" y="5441044"/>
            <a:ext cx="4169835" cy="1005114"/>
          </a:xfrm>
          <a:prstGeom prst="rect">
            <a:avLst/>
          </a:prstGeom>
        </p:spPr>
        <p:txBody>
          <a:bodyPr tIns="91440" bIns="9144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aseline="0">
                <a:solidFill>
                  <a:schemeClr val="accent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/>
            </a:lvl2pPr>
            <a:lvl3pPr marL="914400" indent="0">
              <a:lnSpc>
                <a:spcPct val="100000"/>
              </a:lnSpc>
              <a:buNone/>
              <a:defRPr sz="1100"/>
            </a:lvl3pPr>
            <a:lvl4pPr marL="1371600" indent="0">
              <a:lnSpc>
                <a:spcPct val="100000"/>
              </a:lnSpc>
              <a:buNone/>
              <a:defRPr sz="1100"/>
            </a:lvl4pPr>
            <a:lvl5pPr marL="1828800" indent="0">
              <a:lnSpc>
                <a:spcPct val="10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16676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904" y="1038071"/>
            <a:ext cx="11083030" cy="20049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455" y="309862"/>
            <a:ext cx="10240136" cy="705164"/>
          </a:xfrm>
        </p:spPr>
        <p:txBody>
          <a:bodyPr/>
          <a:lstStyle>
            <a:lvl1pPr>
              <a:defRPr sz="3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508" y="1143001"/>
            <a:ext cx="10240136" cy="487679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8455" y="887049"/>
            <a:ext cx="46218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4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0737"/>
            <a:ext cx="10856383" cy="61049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70025"/>
            <a:ext cx="10955867" cy="46561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223067"/>
            <a:ext cx="270009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DE0CFD-01BE-364D-933E-9BB6EAD6A48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13922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-109897" y="6196964"/>
            <a:ext cx="10851049" cy="340997"/>
          </a:xfrm>
          <a:prstGeom prst="rect">
            <a:avLst/>
          </a:prstGeom>
        </p:spPr>
        <p:txBody>
          <a:bodyPr/>
          <a:lstStyle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1200"/>
            </a:lvl5pPr>
          </a:lstStyle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8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0737"/>
            <a:ext cx="10856383" cy="61049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70025"/>
            <a:ext cx="10955867" cy="46561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223067"/>
            <a:ext cx="270009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DE0CFD-01BE-364D-933E-9BB6EAD6A48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13922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-109897" y="6196964"/>
            <a:ext cx="10851049" cy="340997"/>
          </a:xfrm>
          <a:prstGeom prst="rect">
            <a:avLst/>
          </a:prstGeom>
        </p:spPr>
        <p:txBody>
          <a:bodyPr/>
          <a:lstStyle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1200"/>
            </a:lvl5pPr>
          </a:lstStyle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8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602768191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216" imgH="216" progId="TCLayout.ActiveDocument.1">
                  <p:embed/>
                </p:oleObj>
              </mc:Choice>
              <mc:Fallback>
                <p:oleObj name="think-cell Slide" r:id="rId9" imgW="216" imgH="216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 userDrawn="1"/>
        </p:nvSpPr>
        <p:spPr>
          <a:xfrm>
            <a:off x="11475579" y="6337719"/>
            <a:ext cx="398444" cy="1846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fld id="{27692F5A-FC14-4E83-B4CC-18F6C2D780A4}" type="slidenum">
              <a:rPr lang="en-US" sz="1200" b="0" spc="32" baseline="0" smtClean="0">
                <a:solidFill>
                  <a:schemeClr val="accent5"/>
                </a:solidFill>
                <a:latin typeface="+mn-lt"/>
              </a:rPr>
              <a:pPr algn="ctr"/>
              <a:t>‹#›</a:t>
            </a:fld>
            <a:endParaRPr lang="en-US" sz="1200" b="0" spc="32" baseline="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2185496" y="6345414"/>
            <a:ext cx="1693336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fld id="{92C809E9-AD08-446A-80E9-BF388A4AD464}" type="datetime4">
              <a:rPr lang="en-US" sz="1100" b="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February 10, 2024</a:t>
            </a:fld>
            <a:endParaRPr lang="en-US" sz="1100" b="0" kern="1200" dirty="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Ira A. Fulton Schools of Engineering - Wikipedia">
            <a:extLst>
              <a:ext uri="{FF2B5EF4-FFF2-40B4-BE49-F238E27FC236}">
                <a16:creationId xmlns:a16="http://schemas.microsoft.com/office/drawing/2014/main" id="{C4FA2940-1B46-57D2-64A6-A51F2610CB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7" y="6167694"/>
            <a:ext cx="1591541" cy="52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C197AB-FA2D-D2AB-BCDC-A45F2B70A6A4}"/>
              </a:ext>
            </a:extLst>
          </p:cNvPr>
          <p:cNvSpPr/>
          <p:nvPr userDrawn="1"/>
        </p:nvSpPr>
        <p:spPr>
          <a:xfrm>
            <a:off x="2070879" y="6546408"/>
            <a:ext cx="9803144" cy="545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8000">
                <a:schemeClr val="accent1">
                  <a:lumMod val="45000"/>
                  <a:lumOff val="55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79000">
                <a:srgbClr val="FFC62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4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3" r:id="rId4"/>
    <p:sldLayoutId id="2147483674" r:id="rId5"/>
    <p:sldLayoutId id="2147483675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144">
          <p15:clr>
            <a:srgbClr val="F26B43"/>
          </p15:clr>
        </p15:guide>
        <p15:guide id="4" pos="5616">
          <p15:clr>
            <a:srgbClr val="F26B43"/>
          </p15:clr>
        </p15:guide>
        <p15:guide id="5" orient="horz" pos="144">
          <p15:clr>
            <a:srgbClr val="F26B43"/>
          </p15:clr>
        </p15:guide>
        <p15:guide id="6" orient="horz" pos="4176">
          <p15:clr>
            <a:srgbClr val="F26B43"/>
          </p15:clr>
        </p15:guide>
        <p15:guide id="7" orient="horz" pos="37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dustrialontologies.org/ontology/supplychain/SupplyChainReference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ofoundry/ontology/tree/master/supplychai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hyperlink" Target="https://industryportal.enit.fr/ontologies/IOF-SCRO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00207543.2021.1987553" TargetMode="External"/><Relationship Id="rId2" Type="http://schemas.openxmlformats.org/officeDocument/2006/relationships/hyperlink" Target="https://doi.org/10.1115/1.4054092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4640" y="3521534"/>
            <a:ext cx="11602719" cy="1325563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IOF Supply Chain WG Update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4640" y="4660144"/>
            <a:ext cx="8006080" cy="106965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D64335"/>
                </a:solidFill>
              </a:rPr>
              <a:t>Farhad Ameri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D64335"/>
                </a:solidFill>
              </a:rPr>
              <a:t>School of Manufacturing Systems and Networks, Arizona State University 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Open Industrial Digital Ecosystem Summit, February 2024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Tempe, AZ</a:t>
            </a:r>
          </a:p>
        </p:txBody>
      </p:sp>
      <p:pic>
        <p:nvPicPr>
          <p:cNvPr id="2" name="Picture 1" descr="A network of dots and lines&#10;&#10;Description automatically generated">
            <a:extLst>
              <a:ext uri="{FF2B5EF4-FFF2-40B4-BE49-F238E27FC236}">
                <a16:creationId xmlns:a16="http://schemas.microsoft.com/office/drawing/2014/main" id="{848710E4-343E-C54A-F29F-77F7D2244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543" y="3587824"/>
            <a:ext cx="4020457" cy="302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03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79E7B-6205-FE75-0AF4-863D0D980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455" y="309862"/>
            <a:ext cx="11186174" cy="705164"/>
          </a:xfrm>
        </p:spPr>
        <p:txBody>
          <a:bodyPr/>
          <a:lstStyle/>
          <a:p>
            <a:r>
              <a:rPr lang="en-US" dirty="0"/>
              <a:t>Development Process (BPMN): Proposed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1B9F6-C7C9-1800-ED86-6BA12ACFF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25" y="1143001"/>
            <a:ext cx="10240136" cy="487679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Identify work item (Epic) - </a:t>
            </a:r>
            <a:r>
              <a:rPr lang="en-US" dirty="0">
                <a:solidFill>
                  <a:srgbClr val="C00000"/>
                </a:solidFill>
              </a:rPr>
              <a:t>TOB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Ontology development  - </a:t>
            </a:r>
            <a:r>
              <a:rPr lang="en-US" dirty="0">
                <a:solidFill>
                  <a:srgbClr val="C00000"/>
                </a:solidFill>
              </a:rPr>
              <a:t>WG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Decompose epic to use cases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competency questions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Ontological and linguistic analysis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OWL ontology 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Ontology review and Release – </a:t>
            </a:r>
            <a:r>
              <a:rPr lang="en-US" sz="2000" dirty="0">
                <a:solidFill>
                  <a:srgbClr val="C00000"/>
                </a:solidFill>
              </a:rPr>
              <a:t>Review Board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Ensure NL definitions are ISO 704 compliant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check FOL, semi-formal, OWL axioms   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Run SPARQL queries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Run hygiene test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Approval, voting and release 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836E21-598E-7D28-85B6-CBA3AED42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709" y="1015026"/>
            <a:ext cx="5339291" cy="57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525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51D8A-C4C2-12FF-4A4B-25B99C62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 Ontology Import Structure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DB60EE-A757-2597-2C97-A58DBFC739FF}"/>
              </a:ext>
            </a:extLst>
          </p:cNvPr>
          <p:cNvSpPr/>
          <p:nvPr/>
        </p:nvSpPr>
        <p:spPr>
          <a:xfrm>
            <a:off x="3961753" y="1774868"/>
            <a:ext cx="85456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IRI: </a:t>
            </a:r>
            <a:r>
              <a:rPr lang="en-US" sz="1600" dirty="0">
                <a:solidFill>
                  <a:srgbClr val="0432FF"/>
                </a:solidFill>
                <a:hlinkClick r:id="rId2"/>
              </a:rPr>
              <a:t>https://spec.industrialontologies.org/ontology/supplychain/SupplyChain</a:t>
            </a:r>
            <a:endParaRPr lang="en-US" sz="1600" dirty="0">
              <a:solidFill>
                <a:srgbClr val="0432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CA244-F736-9CED-8FBC-2DEF9C4DEB1A}"/>
              </a:ext>
            </a:extLst>
          </p:cNvPr>
          <p:cNvSpPr/>
          <p:nvPr/>
        </p:nvSpPr>
        <p:spPr>
          <a:xfrm>
            <a:off x="4097789" y="3201004"/>
            <a:ext cx="5909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SFMono-Medium"/>
              </a:rPr>
              <a:t>IRI: https://</a:t>
            </a:r>
            <a:r>
              <a:rPr lang="en-US" dirty="0" err="1">
                <a:solidFill>
                  <a:srgbClr val="0432FF"/>
                </a:solidFill>
                <a:latin typeface="SFMono-Medium"/>
              </a:rPr>
              <a:t>spec.industrialontologies.org</a:t>
            </a:r>
            <a:r>
              <a:rPr lang="en-US" dirty="0">
                <a:solidFill>
                  <a:srgbClr val="0432FF"/>
                </a:solidFill>
                <a:latin typeface="SFMono-Medium"/>
              </a:rPr>
              <a:t>/ontology/core/Core</a:t>
            </a:r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768070B-4ADA-7A60-EA4D-58B82B7A797A}"/>
              </a:ext>
            </a:extLst>
          </p:cNvPr>
          <p:cNvSpPr/>
          <p:nvPr/>
        </p:nvSpPr>
        <p:spPr>
          <a:xfrm>
            <a:off x="1264584" y="1434355"/>
            <a:ext cx="2692818" cy="800100"/>
          </a:xfrm>
          <a:prstGeom prst="roundRect">
            <a:avLst/>
          </a:prstGeom>
          <a:solidFill>
            <a:schemeClr val="accent6"/>
          </a:solid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SupplyChain.OWL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47A80A6-FCAB-C921-5A45-05A157205962}"/>
              </a:ext>
            </a:extLst>
          </p:cNvPr>
          <p:cNvSpPr/>
          <p:nvPr/>
        </p:nvSpPr>
        <p:spPr>
          <a:xfrm>
            <a:off x="3350507" y="4657918"/>
            <a:ext cx="1879070" cy="769381"/>
          </a:xfrm>
          <a:prstGeom prst="roundRect">
            <a:avLst/>
          </a:prstGeom>
          <a:solidFill>
            <a:schemeClr val="accent6"/>
          </a:solid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IOF AV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6F81691-BF8C-79C5-5F6E-A2C8E45508EA}"/>
              </a:ext>
            </a:extLst>
          </p:cNvPr>
          <p:cNvSpPr/>
          <p:nvPr/>
        </p:nvSpPr>
        <p:spPr>
          <a:xfrm>
            <a:off x="1264584" y="2968474"/>
            <a:ext cx="2692818" cy="800100"/>
          </a:xfrm>
          <a:prstGeom prst="roundRect">
            <a:avLst/>
          </a:prstGeom>
          <a:solidFill>
            <a:schemeClr val="accent6"/>
          </a:solid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IOF Core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305214B-378F-0045-A876-C054EECCCB85}"/>
              </a:ext>
            </a:extLst>
          </p:cNvPr>
          <p:cNvSpPr/>
          <p:nvPr/>
        </p:nvSpPr>
        <p:spPr>
          <a:xfrm>
            <a:off x="325049" y="4613771"/>
            <a:ext cx="1879070" cy="769381"/>
          </a:xfrm>
          <a:prstGeom prst="roundRect">
            <a:avLst/>
          </a:prstGeom>
          <a:solidFill>
            <a:schemeClr val="accent6"/>
          </a:solid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BFO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CD8D609-375B-60D5-8CB1-1C7CD14AF0C2}"/>
              </a:ext>
            </a:extLst>
          </p:cNvPr>
          <p:cNvCxnSpPr>
            <a:cxnSpLocks/>
            <a:stCxn id="8" idx="0"/>
            <a:endCxn id="6" idx="2"/>
          </p:cNvCxnSpPr>
          <p:nvPr/>
        </p:nvCxnSpPr>
        <p:spPr>
          <a:xfrm flipV="1">
            <a:off x="2610993" y="2234455"/>
            <a:ext cx="0" cy="734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B4F1E1-F43B-77E5-30AC-24FB892EF565}"/>
              </a:ext>
            </a:extLst>
          </p:cNvPr>
          <p:cNvCxnSpPr>
            <a:cxnSpLocks/>
            <a:stCxn id="10" idx="0"/>
            <a:endCxn id="8" idx="2"/>
          </p:cNvCxnSpPr>
          <p:nvPr/>
        </p:nvCxnSpPr>
        <p:spPr>
          <a:xfrm flipV="1">
            <a:off x="1264584" y="3768574"/>
            <a:ext cx="1346409" cy="845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6F04E9B-1B35-AFCF-FB71-AC7B75BAD03D}"/>
              </a:ext>
            </a:extLst>
          </p:cNvPr>
          <p:cNvCxnSpPr>
            <a:cxnSpLocks/>
            <a:stCxn id="7" idx="0"/>
            <a:endCxn id="8" idx="2"/>
          </p:cNvCxnSpPr>
          <p:nvPr/>
        </p:nvCxnSpPr>
        <p:spPr>
          <a:xfrm flipH="1" flipV="1">
            <a:off x="2610993" y="3768574"/>
            <a:ext cx="1679049" cy="889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27FF44F-5CD9-1031-1467-F4F269C6C488}"/>
              </a:ext>
            </a:extLst>
          </p:cNvPr>
          <p:cNvSpPr txBox="1"/>
          <p:nvPr/>
        </p:nvSpPr>
        <p:spPr>
          <a:xfrm>
            <a:off x="3804400" y="3966812"/>
            <a:ext cx="97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Import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7EF8E5-9A42-A7C1-2E50-3D898FC630D8}"/>
              </a:ext>
            </a:extLst>
          </p:cNvPr>
          <p:cNvSpPr txBox="1"/>
          <p:nvPr/>
        </p:nvSpPr>
        <p:spPr>
          <a:xfrm>
            <a:off x="947842" y="3968598"/>
            <a:ext cx="97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Import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CF6903-D56E-C6D3-0311-AD1FB1A7066C}"/>
              </a:ext>
            </a:extLst>
          </p:cNvPr>
          <p:cNvSpPr txBox="1"/>
          <p:nvPr/>
        </p:nvSpPr>
        <p:spPr>
          <a:xfrm>
            <a:off x="1639708" y="2416798"/>
            <a:ext cx="97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Import </a:t>
            </a:r>
          </a:p>
        </p:txBody>
      </p:sp>
    </p:spTree>
    <p:extLst>
      <p:ext uri="{BB962C8B-B14F-4D97-AF65-F5344CB8AC3E}">
        <p14:creationId xmlns:p14="http://schemas.microsoft.com/office/powerpoint/2010/main" val="1239352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E0628-9D64-9464-8204-E56F4BF04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975" y="133036"/>
            <a:ext cx="11756050" cy="705164"/>
          </a:xfrm>
        </p:spPr>
        <p:txBody>
          <a:bodyPr/>
          <a:lstStyle/>
          <a:p>
            <a:r>
              <a:rPr lang="en-US" dirty="0"/>
              <a:t>Supply Chain Reference Ontology: </a:t>
            </a:r>
            <a:r>
              <a:rPr lang="en-US" sz="2400" dirty="0"/>
              <a:t>First Release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26F3C-0445-7669-07B3-78AB4FA75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20" y="990600"/>
            <a:ext cx="8076920" cy="4876799"/>
          </a:xfrm>
        </p:spPr>
        <p:txBody>
          <a:bodyPr/>
          <a:lstStyle/>
          <a:p>
            <a:r>
              <a:rPr lang="en-US" dirty="0"/>
              <a:t>Released in January 2023</a:t>
            </a:r>
          </a:p>
          <a:p>
            <a:r>
              <a:rPr lang="en-US" dirty="0"/>
              <a:t>Motivated by supplier discovery and grain traceability use cases </a:t>
            </a:r>
          </a:p>
          <a:p>
            <a:r>
              <a:rPr lang="en-US" dirty="0"/>
              <a:t>Available on:</a:t>
            </a:r>
          </a:p>
          <a:p>
            <a:pPr lvl="1"/>
            <a:r>
              <a:rPr lang="en-US" dirty="0"/>
              <a:t> IOF GitHub:</a:t>
            </a:r>
          </a:p>
          <a:p>
            <a:pPr lvl="2"/>
            <a:r>
              <a:rPr lang="en-US" dirty="0">
                <a:hlinkClick r:id="rId3"/>
              </a:rPr>
              <a:t>https://github.com/iofoundry/ontology/tree/master/supplychain</a:t>
            </a:r>
            <a:endParaRPr lang="en-US" dirty="0"/>
          </a:p>
          <a:p>
            <a:pPr lvl="1"/>
            <a:r>
              <a:rPr lang="en-US" dirty="0"/>
              <a:t>Industry Portal: </a:t>
            </a:r>
          </a:p>
          <a:p>
            <a:pPr lvl="2"/>
            <a:r>
              <a:rPr lang="en-US" dirty="0">
                <a:hlinkClick r:id="rId4"/>
              </a:rPr>
              <a:t>https://industryportal.enit.fr/ontologies/IOF-SCRO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 descr="A screenshot of a graph&#10;&#10;Description automatically generated">
            <a:extLst>
              <a:ext uri="{FF2B5EF4-FFF2-40B4-BE49-F238E27FC236}">
                <a16:creationId xmlns:a16="http://schemas.microsoft.com/office/drawing/2014/main" id="{0968B505-89A4-429A-8A3D-2D376EB17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302" y="1156855"/>
            <a:ext cx="3865698" cy="434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74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067CE-74B2-718F-F760-D52BBD35B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5F413-7C10-B85E-845A-135BCBCA6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55" y="155094"/>
            <a:ext cx="10240136" cy="705164"/>
          </a:xfrm>
        </p:spPr>
        <p:txBody>
          <a:bodyPr/>
          <a:lstStyle/>
          <a:p>
            <a:r>
              <a:rPr lang="en-US" dirty="0"/>
              <a:t>Supply Chain Reference Ontology: </a:t>
            </a:r>
            <a:r>
              <a:rPr lang="en-US" sz="2400" dirty="0"/>
              <a:t>First Release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7BE7F-4D0C-8427-733E-DB902A8B7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508" y="1143001"/>
            <a:ext cx="7033892" cy="4876799"/>
          </a:xfrm>
        </p:spPr>
        <p:txBody>
          <a:bodyPr/>
          <a:lstStyle/>
          <a:p>
            <a:r>
              <a:rPr lang="en-US" dirty="0"/>
              <a:t>84 continuants </a:t>
            </a:r>
          </a:p>
          <a:p>
            <a:r>
              <a:rPr lang="en-US" dirty="0"/>
              <a:t>26 occurrents</a:t>
            </a:r>
          </a:p>
          <a:p>
            <a:r>
              <a:rPr lang="en-US" dirty="0"/>
              <a:t>11 relationships </a:t>
            </a:r>
          </a:p>
          <a:p>
            <a:r>
              <a:rPr lang="en-US" dirty="0"/>
              <a:t>Some highlights :</a:t>
            </a:r>
          </a:p>
          <a:p>
            <a:pPr lvl="1"/>
            <a:r>
              <a:rPr lang="en-US" dirty="0"/>
              <a:t>Locations, facilities, agent and roles, supply chain processes and services, transportation routes, loads, shipments identifiers and classifiers </a:t>
            </a:r>
          </a:p>
          <a:p>
            <a:endParaRPr lang="en-US" dirty="0"/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F1074E52-B106-E8AC-EB56-6B3FCA02D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793" y="757989"/>
            <a:ext cx="3862150" cy="6100011"/>
          </a:xfrm>
          <a:prstGeom prst="rect">
            <a:avLst/>
          </a:prstGeom>
        </p:spPr>
      </p:pic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26AB7779-694E-7EF1-2B58-B803F7BEC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8" y="4297584"/>
            <a:ext cx="4475018" cy="240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73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words on a white background&#10;&#10;Description automatically generated">
            <a:extLst>
              <a:ext uri="{FF2B5EF4-FFF2-40B4-BE49-F238E27FC236}">
                <a16:creationId xmlns:a16="http://schemas.microsoft.com/office/drawing/2014/main" id="{25427CD2-89D2-D397-86B7-964E1B2481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A45D96-9C5F-AC91-0D60-D51A4BB99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+mj-lt"/>
                <a:cs typeface="+mj-cs"/>
              </a:rPr>
              <a:t>Example Class Structures</a:t>
            </a:r>
          </a:p>
        </p:txBody>
      </p:sp>
    </p:spTree>
    <p:extLst>
      <p:ext uri="{BB962C8B-B14F-4D97-AF65-F5344CB8AC3E}">
        <p14:creationId xmlns:p14="http://schemas.microsoft.com/office/powerpoint/2010/main" val="3570907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67CAD-FE4D-B193-BCB5-B1D4259B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5D9656-4A32-AA22-D936-79BD92E2A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2467"/>
            <a:ext cx="12192000" cy="527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96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BA9F5-615F-E4D4-28AB-182A77EB4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Processes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56E21D-F33C-B04D-7B9F-4E80BE01C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08" y="1047684"/>
            <a:ext cx="11573783" cy="42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18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FFF77-D8C0-D67B-F66B-006AF0C60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Immaterial Entities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E38FDB-209B-E74E-078F-C815555D0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064" y="662444"/>
            <a:ext cx="8242554" cy="551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72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agram of a flowchart&#10;&#10;Description automatically generated">
            <a:extLst>
              <a:ext uri="{FF2B5EF4-FFF2-40B4-BE49-F238E27FC236}">
                <a16:creationId xmlns:a16="http://schemas.microsoft.com/office/drawing/2014/main" id="{232A9C46-8273-7F21-E36D-132213D40F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7" r="1048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390F43-A9A6-75C3-465A-8EB7E42C9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+mj-lt"/>
                <a:cs typeface="+mj-cs"/>
              </a:rPr>
              <a:t>Example Class Diagrams/Axioms</a:t>
            </a:r>
          </a:p>
        </p:txBody>
      </p:sp>
    </p:spTree>
    <p:extLst>
      <p:ext uri="{BB962C8B-B14F-4D97-AF65-F5344CB8AC3E}">
        <p14:creationId xmlns:p14="http://schemas.microsoft.com/office/powerpoint/2010/main" val="2101417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DA1BA-80CF-732D-DEAE-04DFF000E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Supplier and Supplier Role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C84DA8-5A3E-A2C4-D2A2-8C139A8DD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166" y="3233056"/>
            <a:ext cx="5983319" cy="33150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F4BB53-458E-AF70-2612-96BB9A82EC49}"/>
              </a:ext>
            </a:extLst>
          </p:cNvPr>
          <p:cNvSpPr txBox="1"/>
          <p:nvPr/>
        </p:nvSpPr>
        <p:spPr>
          <a:xfrm>
            <a:off x="1602671" y="2105892"/>
            <a:ext cx="92659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Axiom 2</a:t>
            </a:r>
            <a:r>
              <a:rPr lang="en-US" dirty="0"/>
              <a:t>: </a:t>
            </a:r>
            <a:r>
              <a:rPr lang="en-US" dirty="0" err="1"/>
              <a:t>SupplierRole</a:t>
            </a:r>
            <a:r>
              <a:rPr lang="en-US" dirty="0"/>
              <a:t>(x) → Role(x) ∧ ∃</a:t>
            </a:r>
            <a:r>
              <a:rPr lang="en-US" dirty="0" err="1"/>
              <a:t>y,∃p</a:t>
            </a:r>
            <a:r>
              <a:rPr lang="en-US" dirty="0"/>
              <a:t> ((</a:t>
            </a:r>
            <a:r>
              <a:rPr lang="en-US" dirty="0" err="1"/>
              <a:t>BusinessOrganization</a:t>
            </a:r>
            <a:r>
              <a:rPr lang="en-US" dirty="0"/>
              <a:t>(y) ∨ Person(y) ∨ </a:t>
            </a:r>
            <a:r>
              <a:rPr lang="en-US" dirty="0" err="1"/>
              <a:t>EngineeredSystem</a:t>
            </a:r>
            <a:r>
              <a:rPr lang="en-US" dirty="0"/>
              <a:t>(y)) ∧ ((</a:t>
            </a:r>
            <a:r>
              <a:rPr lang="en-US" dirty="0" err="1"/>
              <a:t>SupplyingBusinessProcess</a:t>
            </a:r>
            <a:r>
              <a:rPr lang="en-US" dirty="0"/>
              <a:t>(p)  ∨ </a:t>
            </a:r>
            <a:r>
              <a:rPr lang="en-US" dirty="0" err="1"/>
              <a:t>OfferingForSaleBusinessProcess</a:t>
            </a:r>
            <a:r>
              <a:rPr lang="en-US" dirty="0"/>
              <a:t>(p)) ∧ </a:t>
            </a:r>
            <a:r>
              <a:rPr lang="en-US" dirty="0" err="1"/>
              <a:t>participatesInAtSomeTime</a:t>
            </a:r>
            <a:r>
              <a:rPr lang="en-US" dirty="0"/>
              <a:t>(</a:t>
            </a:r>
            <a:r>
              <a:rPr lang="en-US" dirty="0" err="1"/>
              <a:t>y,p</a:t>
            </a:r>
            <a:r>
              <a:rPr lang="en-US" dirty="0"/>
              <a:t>) ∧ </a:t>
            </a:r>
            <a:r>
              <a:rPr lang="en-US" dirty="0" err="1"/>
              <a:t>roleOf</a:t>
            </a:r>
            <a:r>
              <a:rPr lang="en-US" dirty="0"/>
              <a:t>(x, y))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16FAA4-F722-45B8-4742-B11C8049EEA1}"/>
              </a:ext>
            </a:extLst>
          </p:cNvPr>
          <p:cNvSpPr txBox="1"/>
          <p:nvPr/>
        </p:nvSpPr>
        <p:spPr>
          <a:xfrm>
            <a:off x="1602671" y="1055325"/>
            <a:ext cx="864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Axiom 1</a:t>
            </a:r>
            <a:r>
              <a:rPr lang="en-US" dirty="0"/>
              <a:t>: Supplier(x) ↔ (</a:t>
            </a:r>
            <a:r>
              <a:rPr lang="en-US" dirty="0" err="1"/>
              <a:t>BusinessOrganization</a:t>
            </a:r>
            <a:r>
              <a:rPr lang="en-US" dirty="0"/>
              <a:t>(x) ∨ Person(x))  ∧ ∃r (</a:t>
            </a:r>
            <a:r>
              <a:rPr lang="en-US" dirty="0" err="1"/>
              <a:t>SupplierRole</a:t>
            </a:r>
            <a:r>
              <a:rPr lang="en-US" dirty="0"/>
              <a:t> (r) ∧ </a:t>
            </a:r>
            <a:r>
              <a:rPr lang="en-US" dirty="0" err="1"/>
              <a:t>hasRole</a:t>
            </a:r>
            <a:r>
              <a:rPr lang="en-US" dirty="0"/>
              <a:t> (</a:t>
            </a:r>
            <a:r>
              <a:rPr lang="en-US" dirty="0" err="1"/>
              <a:t>x,r</a:t>
            </a:r>
            <a:r>
              <a:rPr lang="en-US" dirty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2663805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A847-5C71-1911-ECAA-43586C221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Area: Data Integrity and Interoperability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0385B-E822-1F36-6D73-B6DDE507E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Challenge: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A global supply chain involves multiple partners, each using different systems and data formats, leading to challenges in integrating and exchanging information seamlessly.</a:t>
            </a:r>
          </a:p>
          <a:p>
            <a:pPr marL="0" indent="0" algn="l">
              <a:buNone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endParaRPr lang="en-US" dirty="0">
              <a:solidFill>
                <a:srgbClr val="374151"/>
              </a:solidFill>
              <a:latin typeface="Söhne"/>
            </a:endParaRPr>
          </a:p>
          <a:p>
            <a:pPr marL="0" indent="0" algn="l">
              <a:buNone/>
            </a:pPr>
            <a:endParaRPr lang="en-US" dirty="0">
              <a:solidFill>
                <a:srgbClr val="374151"/>
              </a:solidFill>
              <a:latin typeface="Söhne"/>
            </a:endParaRPr>
          </a:p>
          <a:p>
            <a:pPr marL="0" indent="0" algn="l">
              <a:buNone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374151"/>
                </a:solidFill>
                <a:effectLst/>
                <a:latin typeface="Söhne"/>
              </a:rPr>
              <a:t>Ontology Solution: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 Ontologies provide a common semantic framework, facilitating data integration and ensuring interoperability among different system</a:t>
            </a:r>
          </a:p>
          <a:p>
            <a:endParaRPr lang="en-US" dirty="0"/>
          </a:p>
        </p:txBody>
      </p:sp>
      <p:pic>
        <p:nvPicPr>
          <p:cNvPr id="1026" name="Picture 2" descr="Statistics Generic gradient outline icon">
            <a:extLst>
              <a:ext uri="{FF2B5EF4-FFF2-40B4-BE49-F238E27FC236}">
                <a16:creationId xmlns:a16="http://schemas.microsoft.com/office/drawing/2014/main" id="{62357313-DF53-6D5F-1FB3-D833C454B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612" y="2832100"/>
            <a:ext cx="1498600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tatistics Generic gradient outline icon">
            <a:extLst>
              <a:ext uri="{FF2B5EF4-FFF2-40B4-BE49-F238E27FC236}">
                <a16:creationId xmlns:a16="http://schemas.microsoft.com/office/drawing/2014/main" id="{B108C4D6-A805-CFB5-1B41-17FD56752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234" y="2832100"/>
            <a:ext cx="1498600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tatistics Generic gradient outline icon">
            <a:extLst>
              <a:ext uri="{FF2B5EF4-FFF2-40B4-BE49-F238E27FC236}">
                <a16:creationId xmlns:a16="http://schemas.microsoft.com/office/drawing/2014/main" id="{BF61680E-5C5E-FFD9-8AFD-73E73B901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092" y="2832100"/>
            <a:ext cx="1498600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5C0864-1BD8-1683-382C-079973689326}"/>
              </a:ext>
            </a:extLst>
          </p:cNvPr>
          <p:cNvSpPr txBox="1"/>
          <p:nvPr/>
        </p:nvSpPr>
        <p:spPr>
          <a:xfrm>
            <a:off x="2781616" y="4410248"/>
            <a:ext cx="55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ERP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0D267E-5F24-3CA1-E89C-39FBFC1F490B}"/>
              </a:ext>
            </a:extLst>
          </p:cNvPr>
          <p:cNvSpPr txBox="1"/>
          <p:nvPr/>
        </p:nvSpPr>
        <p:spPr>
          <a:xfrm>
            <a:off x="5735271" y="4418919"/>
            <a:ext cx="89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3C8057-9D13-2F16-5789-C218C4BAB267}"/>
              </a:ext>
            </a:extLst>
          </p:cNvPr>
          <p:cNvSpPr txBox="1"/>
          <p:nvPr/>
        </p:nvSpPr>
        <p:spPr>
          <a:xfrm>
            <a:off x="8940674" y="4423500"/>
            <a:ext cx="89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58AE6A-8F87-7AA4-C2CB-17D88A658490}"/>
              </a:ext>
            </a:extLst>
          </p:cNvPr>
          <p:cNvSpPr txBox="1"/>
          <p:nvPr/>
        </p:nvSpPr>
        <p:spPr>
          <a:xfrm>
            <a:off x="2261478" y="2579547"/>
            <a:ext cx="1670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Manufacturer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9CB64C-3991-2AFF-1053-4084384F2C41}"/>
              </a:ext>
            </a:extLst>
          </p:cNvPr>
          <p:cNvSpPr txBox="1"/>
          <p:nvPr/>
        </p:nvSpPr>
        <p:spPr>
          <a:xfrm>
            <a:off x="5160271" y="2579547"/>
            <a:ext cx="195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Logistics partner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DD9FC0-65C2-C288-0E46-293849F36A6A}"/>
              </a:ext>
            </a:extLst>
          </p:cNvPr>
          <p:cNvSpPr txBox="1"/>
          <p:nvPr/>
        </p:nvSpPr>
        <p:spPr>
          <a:xfrm>
            <a:off x="8408572" y="2579547"/>
            <a:ext cx="195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Retailer</a:t>
            </a: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1066B1DA-0EB5-8388-4578-437C8F4C54BF}"/>
              </a:ext>
            </a:extLst>
          </p:cNvPr>
          <p:cNvSpPr/>
          <p:nvPr/>
        </p:nvSpPr>
        <p:spPr>
          <a:xfrm>
            <a:off x="4101569" y="3429000"/>
            <a:ext cx="1105543" cy="17946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98DD3E77-DB8E-69F0-1210-F08BAC535D60}"/>
              </a:ext>
            </a:extLst>
          </p:cNvPr>
          <p:cNvSpPr/>
          <p:nvPr/>
        </p:nvSpPr>
        <p:spPr>
          <a:xfrm>
            <a:off x="7094140" y="3401940"/>
            <a:ext cx="1105543" cy="17946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>
            <a:extLst>
              <a:ext uri="{FF2B5EF4-FFF2-40B4-BE49-F238E27FC236}">
                <a16:creationId xmlns:a16="http://schemas.microsoft.com/office/drawing/2014/main" id="{5AF194C1-10C1-9E00-6A01-A75C7D320009}"/>
              </a:ext>
            </a:extLst>
          </p:cNvPr>
          <p:cNvSpPr/>
          <p:nvPr/>
        </p:nvSpPr>
        <p:spPr>
          <a:xfrm>
            <a:off x="4207923" y="3053105"/>
            <a:ext cx="952348" cy="9541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Multiply 15">
            <a:extLst>
              <a:ext uri="{FF2B5EF4-FFF2-40B4-BE49-F238E27FC236}">
                <a16:creationId xmlns:a16="http://schemas.microsoft.com/office/drawing/2014/main" id="{25E15D61-54A6-0F4E-09C5-C3D1168466B9}"/>
              </a:ext>
            </a:extLst>
          </p:cNvPr>
          <p:cNvSpPr/>
          <p:nvPr/>
        </p:nvSpPr>
        <p:spPr>
          <a:xfrm>
            <a:off x="7247335" y="2990713"/>
            <a:ext cx="952348" cy="9541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654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4E1A4-ABC4-54CF-9C9D-7D9C8582E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06FC13-474F-CDD9-8E76-59E732F5E64E}"/>
              </a:ext>
            </a:extLst>
          </p:cNvPr>
          <p:cNvSpPr txBox="1"/>
          <p:nvPr/>
        </p:nvSpPr>
        <p:spPr>
          <a:xfrm>
            <a:off x="379307" y="1224905"/>
            <a:ext cx="397933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engineered system composed of agents, facilities, machines, and information systems that is designed to deliver products and services to end customers through an engineered flow of information, material, and cash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FC4ED0-CC6A-4B0D-3774-54BB6143CBCC}"/>
              </a:ext>
            </a:extLst>
          </p:cNvPr>
          <p:cNvSpPr txBox="1"/>
          <p:nvPr/>
        </p:nvSpPr>
        <p:spPr>
          <a:xfrm>
            <a:off x="379308" y="5374271"/>
            <a:ext cx="113825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SupplyChainSystem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(x) ↔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EngineeredSystem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(x) ∧ ∃s((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CommercialService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∨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ProductProductionProcess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) ∧ (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participatesInAtSomeTime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x,s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)) ∧ ∃g(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GroupOfSuppliers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(g) ∧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hasContinuantPartAtAllTime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x,g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∃p(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SupplyChainPlanSpecification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(p) ∧ prescribes(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p,x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))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767626-2B81-CAB9-8E5F-B1BEA8B02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625" y="544648"/>
            <a:ext cx="6344920" cy="458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7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27D1F-D348-D666-8254-E32EF6D36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Relationship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77DF14-C44D-3B07-9086-3568ECA7F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32" y="128648"/>
            <a:ext cx="10240136" cy="6600704"/>
          </a:xfrm>
          <a:prstGeom prst="rect">
            <a:avLst/>
          </a:prstGeom>
        </p:spPr>
      </p:pic>
      <p:sp>
        <p:nvSpPr>
          <p:cNvPr id="3" name="Up Arrow 2">
            <a:extLst>
              <a:ext uri="{FF2B5EF4-FFF2-40B4-BE49-F238E27FC236}">
                <a16:creationId xmlns:a16="http://schemas.microsoft.com/office/drawing/2014/main" id="{FE9E544B-9503-6233-97A2-B9B0685A4902}"/>
              </a:ext>
            </a:extLst>
          </p:cNvPr>
          <p:cNvSpPr/>
          <p:nvPr/>
        </p:nvSpPr>
        <p:spPr>
          <a:xfrm>
            <a:off x="2598057" y="2162629"/>
            <a:ext cx="319314" cy="10160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0B47F5-1928-12E2-F67F-ACF568C79BD9}"/>
              </a:ext>
            </a:extLst>
          </p:cNvPr>
          <p:cNvSpPr txBox="1"/>
          <p:nvPr/>
        </p:nvSpPr>
        <p:spPr>
          <a:xfrm>
            <a:off x="1741715" y="1239299"/>
            <a:ext cx="3150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Supply Relationship </a:t>
            </a:r>
            <a:r>
              <a:rPr lang="en-US" i="1" dirty="0"/>
              <a:t>(</a:t>
            </a:r>
            <a:r>
              <a:rPr lang="en-US" i="1" dirty="0" err="1"/>
              <a:t>Alcola</a:t>
            </a:r>
            <a:r>
              <a:rPr lang="en-US" i="1" dirty="0"/>
              <a:t> selling aluminum ingots to </a:t>
            </a:r>
            <a:r>
              <a:rPr lang="en-US" i="1" dirty="0" err="1"/>
              <a:t>Nemak</a:t>
            </a:r>
            <a:r>
              <a:rPr lang="en-US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45536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B204-8A13-60A9-6254-73738DBD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Relationship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3D98A1-3959-8112-0AFD-29355255B94D}"/>
              </a:ext>
            </a:extLst>
          </p:cNvPr>
          <p:cNvSpPr txBox="1"/>
          <p:nvPr/>
        </p:nvSpPr>
        <p:spPr>
          <a:xfrm>
            <a:off x="325120" y="1142026"/>
            <a:ext cx="4470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relationship that exists between two agents when one agent supplies a product or service to another agent and that is prescribed by an agreement or contract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E88F81-619F-4E96-C4B4-F4179D660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543" y="180910"/>
            <a:ext cx="6909670" cy="636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63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AA29F-1809-4DF1-674F-FA3876CB8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7D0D0-7AF1-C31A-971D-936758E67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locations can be modeled through roles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19508B-8233-1748-91B3-1C171BC8F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933" y="1814732"/>
            <a:ext cx="7772400" cy="32285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EFBFEA-93DF-32D5-46D6-22DAE3FD4408}"/>
              </a:ext>
            </a:extLst>
          </p:cNvPr>
          <p:cNvSpPr txBox="1"/>
          <p:nvPr/>
        </p:nvSpPr>
        <p:spPr>
          <a:xfrm>
            <a:off x="2709333" y="5224445"/>
            <a:ext cx="68918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Location Role x is a 'role' that is the 'role of' some Geospatial Site  that is 'location of at some time' some 'material entity'  or 'is site of' some 'process' </a:t>
            </a:r>
          </a:p>
        </p:txBody>
      </p:sp>
    </p:spTree>
    <p:extLst>
      <p:ext uri="{BB962C8B-B14F-4D97-AF65-F5344CB8AC3E}">
        <p14:creationId xmlns:p14="http://schemas.microsoft.com/office/powerpoint/2010/main" val="4073775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0CC1D-047B-8903-3C50-4522A120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Node Role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BA403D-CC0C-9376-361F-574075782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57" y="1333591"/>
            <a:ext cx="11067251" cy="25974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3D06C2-2087-643B-0521-E1BE72F67AF6}"/>
              </a:ext>
            </a:extLst>
          </p:cNvPr>
          <p:cNvSpPr txBox="1"/>
          <p:nvPr/>
        </p:nvSpPr>
        <p:spPr>
          <a:xfrm>
            <a:off x="1150985" y="4363384"/>
            <a:ext cx="89069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location role held by a geospatial site when it is the site some supply chain process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574136-C56F-15A4-2B2D-B60AA3B7C879}"/>
              </a:ext>
            </a:extLst>
          </p:cNvPr>
          <p:cNvSpPr txBox="1"/>
          <p:nvPr/>
        </p:nvSpPr>
        <p:spPr>
          <a:xfrm>
            <a:off x="2556451" y="516509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SupplyChainNodeRolel</a:t>
            </a:r>
            <a:r>
              <a:rPr lang="en-US" dirty="0">
                <a:solidFill>
                  <a:srgbClr val="0070C0"/>
                </a:solidFill>
              </a:rPr>
              <a:t>(x) ↔ </a:t>
            </a:r>
            <a:r>
              <a:rPr lang="en-US" dirty="0" err="1">
                <a:solidFill>
                  <a:srgbClr val="0070C0"/>
                </a:solidFill>
              </a:rPr>
              <a:t>LocatinRole</a:t>
            </a:r>
            <a:r>
              <a:rPr lang="en-US" dirty="0">
                <a:solidFill>
                  <a:srgbClr val="0070C0"/>
                </a:solidFill>
              </a:rPr>
              <a:t>(x) ∧ ∃</a:t>
            </a:r>
            <a:r>
              <a:rPr lang="en-US" dirty="0" err="1">
                <a:solidFill>
                  <a:srgbClr val="0070C0"/>
                </a:solidFill>
              </a:rPr>
              <a:t>g,∃p</a:t>
            </a:r>
            <a:r>
              <a:rPr lang="en-US" dirty="0">
                <a:solidFill>
                  <a:srgbClr val="0070C0"/>
                </a:solidFill>
              </a:rPr>
              <a:t> (</a:t>
            </a:r>
            <a:r>
              <a:rPr lang="en-US" dirty="0" err="1">
                <a:solidFill>
                  <a:srgbClr val="0070C0"/>
                </a:solidFill>
              </a:rPr>
              <a:t>GeospatialSite</a:t>
            </a:r>
            <a:r>
              <a:rPr lang="en-US" dirty="0">
                <a:solidFill>
                  <a:srgbClr val="0070C0"/>
                </a:solidFill>
              </a:rPr>
              <a:t>(g) ∧ </a:t>
            </a:r>
            <a:r>
              <a:rPr lang="en-US" dirty="0" err="1">
                <a:solidFill>
                  <a:srgbClr val="0070C0"/>
                </a:solidFill>
              </a:rPr>
              <a:t>SupplyChainProcess</a:t>
            </a:r>
            <a:r>
              <a:rPr lang="en-US" dirty="0">
                <a:solidFill>
                  <a:srgbClr val="0070C0"/>
                </a:solidFill>
              </a:rPr>
              <a:t>(p) ∧ </a:t>
            </a:r>
            <a:r>
              <a:rPr lang="en-US" dirty="0" err="1">
                <a:solidFill>
                  <a:srgbClr val="0070C0"/>
                </a:solidFill>
              </a:rPr>
              <a:t>isSiteOf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g,p</a:t>
            </a:r>
            <a:r>
              <a:rPr lang="en-US" dirty="0">
                <a:solidFill>
                  <a:srgbClr val="0070C0"/>
                </a:solidFill>
              </a:rPr>
              <a:t>)  </a:t>
            </a:r>
            <a:r>
              <a:rPr lang="en-US" dirty="0" err="1">
                <a:solidFill>
                  <a:srgbClr val="0070C0"/>
                </a:solidFill>
              </a:rPr>
              <a:t>roleOf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x,g</a:t>
            </a:r>
            <a:r>
              <a:rPr lang="en-US" dirty="0">
                <a:solidFill>
                  <a:srgbClr val="0070C0"/>
                </a:solidFill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4097121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B7BD4-E58E-1DB7-9BC0-06947FCDA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Consigning Process</a:t>
            </a:r>
          </a:p>
        </p:txBody>
      </p:sp>
      <p:pic>
        <p:nvPicPr>
          <p:cNvPr id="7" name="Picture 6" descr="A diagram of a business process&#10;&#10;Description automatically generated">
            <a:extLst>
              <a:ext uri="{FF2B5EF4-FFF2-40B4-BE49-F238E27FC236}">
                <a16:creationId xmlns:a16="http://schemas.microsoft.com/office/drawing/2014/main" id="{35B5A632-FB12-0547-DB71-F2BFDDA8D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75" y="901508"/>
            <a:ext cx="10054308" cy="4260300"/>
          </a:xfrm>
          <a:prstGeom prst="rect">
            <a:avLst/>
          </a:prstGeom>
        </p:spPr>
      </p:pic>
      <p:pic>
        <p:nvPicPr>
          <p:cNvPr id="9" name="Picture 8" descr="A logo of a company&#10;&#10;Description automatically generated">
            <a:extLst>
              <a:ext uri="{FF2B5EF4-FFF2-40B4-BE49-F238E27FC236}">
                <a16:creationId xmlns:a16="http://schemas.microsoft.com/office/drawing/2014/main" id="{91435CA1-F1E5-4BB8-B09E-80EC7F55B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549" y="4330599"/>
            <a:ext cx="1621651" cy="1814580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9B388C3B-50D9-914F-F923-1DEC5399E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23" y="4770235"/>
            <a:ext cx="5499100" cy="1816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796A4E-44F2-1B37-AA0D-A0B8A1EF9541}"/>
              </a:ext>
            </a:extLst>
          </p:cNvPr>
          <p:cNvSpPr txBox="1"/>
          <p:nvPr/>
        </p:nvSpPr>
        <p:spPr>
          <a:xfrm>
            <a:off x="425475" y="4400903"/>
            <a:ext cx="292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Sufficient Condition</a:t>
            </a:r>
          </a:p>
        </p:txBody>
      </p:sp>
    </p:spTree>
    <p:extLst>
      <p:ext uri="{BB962C8B-B14F-4D97-AF65-F5344CB8AC3E}">
        <p14:creationId xmlns:p14="http://schemas.microsoft.com/office/powerpoint/2010/main" val="2439980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AF91A-997C-7B08-6C74-318895878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7D23D-6ED6-0667-06EC-585DF310D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22" y="1156064"/>
            <a:ext cx="10240136" cy="4876799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Iof</a:t>
            </a:r>
            <a:r>
              <a:rPr lang="en-US" dirty="0">
                <a:solidFill>
                  <a:srgbClr val="C00000"/>
                </a:solidFill>
              </a:rPr>
              <a:t>-core: Identifier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information content entity that is used to uniquely identify an entity within a particular context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Serial number</a:t>
            </a:r>
          </a:p>
          <a:p>
            <a:pPr lvl="1"/>
            <a:r>
              <a:rPr lang="en-US" dirty="0"/>
              <a:t>Tracking number </a:t>
            </a:r>
          </a:p>
          <a:p>
            <a:pPr lvl="1"/>
            <a:r>
              <a:rPr lang="en-US" dirty="0"/>
              <a:t>Lot number </a:t>
            </a:r>
          </a:p>
          <a:p>
            <a:pPr lvl="1"/>
            <a:r>
              <a:rPr lang="en-US" dirty="0"/>
              <a:t>Location identifier</a:t>
            </a:r>
          </a:p>
          <a:p>
            <a:pPr lvl="1"/>
            <a:r>
              <a:rPr lang="en-US" dirty="0"/>
              <a:t>Part number </a:t>
            </a:r>
          </a:p>
        </p:txBody>
      </p:sp>
    </p:spTree>
    <p:extLst>
      <p:ext uri="{BB962C8B-B14F-4D97-AF65-F5344CB8AC3E}">
        <p14:creationId xmlns:p14="http://schemas.microsoft.com/office/powerpoint/2010/main" val="3826083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E5D9C-3DE3-2ADC-F17E-B0EC22187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Number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6E755-10FA-CE91-B074-C5A226171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55" y="861488"/>
            <a:ext cx="10240136" cy="513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69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BB61-D44F-3153-889B-733B5B288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E88A0-1CF1-E154-A542-0428AE683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Classifier: standardized classification or delineation for something, per some scheme for such delineation, within a specified context</a:t>
            </a:r>
          </a:p>
          <a:p>
            <a:pPr lvl="1"/>
            <a:r>
              <a:rPr lang="en-US" dirty="0"/>
              <a:t>Example:</a:t>
            </a:r>
          </a:p>
          <a:p>
            <a:pPr lvl="2"/>
            <a:r>
              <a:rPr lang="en-US" dirty="0"/>
              <a:t>NAICS Code</a:t>
            </a:r>
          </a:p>
          <a:p>
            <a:pPr lvl="2"/>
            <a:r>
              <a:rPr lang="en-US" dirty="0"/>
              <a:t>Global Trade Item Number </a:t>
            </a:r>
          </a:p>
          <a:p>
            <a:pPr lvl="2"/>
            <a:r>
              <a:rPr lang="en-US" i="0" dirty="0">
                <a:effectLst/>
                <a:latin typeface="Söhne"/>
              </a:rPr>
              <a:t>UNSPSC (United Nations Standard Products and Services Code)</a:t>
            </a:r>
          </a:p>
        </p:txBody>
      </p:sp>
    </p:spTree>
    <p:extLst>
      <p:ext uri="{BB962C8B-B14F-4D97-AF65-F5344CB8AC3E}">
        <p14:creationId xmlns:p14="http://schemas.microsoft.com/office/powerpoint/2010/main" val="1200192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205CF-D687-6272-7AB9-8CCCA2659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GTIN (Global Trade Item Number)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22E608-9C7B-8FEC-B8A2-CC02422A8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1" y="1096020"/>
            <a:ext cx="9362245" cy="484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16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7A680-B6B3-B156-3E96-83406DED9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Area: Visibility and Traceability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30FFE-63F3-8F99-F0DF-FC8EEFD85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" y="1143001"/>
            <a:ext cx="5671931" cy="4876799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374151"/>
                </a:solidFill>
                <a:effectLst/>
                <a:latin typeface="Söhne"/>
              </a:rPr>
              <a:t>Challenge: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 Lack of real-time visibility into the supply chain hampers effective tracking and traceability.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74151"/>
              </a:solidFill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74151"/>
              </a:solidFill>
              <a:latin typeface="Söhne"/>
            </a:endParaRPr>
          </a:p>
          <a:p>
            <a:pPr marL="0" indent="0" algn="l">
              <a:buNone/>
            </a:pPr>
            <a:endParaRPr lang="en-US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374151"/>
                </a:solidFill>
                <a:effectLst/>
                <a:latin typeface="Söhne"/>
              </a:rPr>
              <a:t>Ontology Solution: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 Ontologies enable the representation of events in the supply chain, improving visibility and supporting traceability of products and processes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endParaRPr lang="en-US" dirty="0"/>
          </a:p>
        </p:txBody>
      </p:sp>
      <p:pic>
        <p:nvPicPr>
          <p:cNvPr id="2050" name="Picture 2" descr="Value Networks Vs. Traditional Supply Chain Management | Requis">
            <a:extLst>
              <a:ext uri="{FF2B5EF4-FFF2-40B4-BE49-F238E27FC236}">
                <a16:creationId xmlns:a16="http://schemas.microsoft.com/office/drawing/2014/main" id="{AD2DAD5D-2D6E-37B0-F260-95287C744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543" y="1143001"/>
            <a:ext cx="6457402" cy="498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F4A022A-BCFD-3839-145C-0D237A1BB1EE}"/>
              </a:ext>
            </a:extLst>
          </p:cNvPr>
          <p:cNvSpPr/>
          <p:nvPr/>
        </p:nvSpPr>
        <p:spPr>
          <a:xfrm>
            <a:off x="9403142" y="1476805"/>
            <a:ext cx="489004" cy="489004"/>
          </a:xfrm>
          <a:prstGeom prst="ellipse">
            <a:avLst/>
          </a:prstGeom>
          <a:solidFill>
            <a:srgbClr val="9393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700A59F-CCBD-073E-3C0F-17EB6949002D}"/>
              </a:ext>
            </a:extLst>
          </p:cNvPr>
          <p:cNvSpPr/>
          <p:nvPr/>
        </p:nvSpPr>
        <p:spPr>
          <a:xfrm>
            <a:off x="8744649" y="2162836"/>
            <a:ext cx="489004" cy="489004"/>
          </a:xfrm>
          <a:prstGeom prst="ellipse">
            <a:avLst/>
          </a:prstGeom>
          <a:solidFill>
            <a:srgbClr val="9393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F46F07-07E9-5344-660A-91C74BC1540A}"/>
              </a:ext>
            </a:extLst>
          </p:cNvPr>
          <p:cNvSpPr/>
          <p:nvPr/>
        </p:nvSpPr>
        <p:spPr>
          <a:xfrm>
            <a:off x="10580145" y="3092396"/>
            <a:ext cx="489004" cy="489004"/>
          </a:xfrm>
          <a:prstGeom prst="ellipse">
            <a:avLst/>
          </a:prstGeom>
          <a:solidFill>
            <a:srgbClr val="9393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916225-B490-48AD-4292-995E68CAFD4E}"/>
              </a:ext>
            </a:extLst>
          </p:cNvPr>
          <p:cNvSpPr/>
          <p:nvPr/>
        </p:nvSpPr>
        <p:spPr>
          <a:xfrm>
            <a:off x="10222697" y="3904273"/>
            <a:ext cx="489004" cy="489004"/>
          </a:xfrm>
          <a:prstGeom prst="ellipse">
            <a:avLst/>
          </a:prstGeom>
          <a:solidFill>
            <a:srgbClr val="9393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83839D-F5D0-1B88-4596-FB74D51AADDC}"/>
              </a:ext>
            </a:extLst>
          </p:cNvPr>
          <p:cNvSpPr/>
          <p:nvPr/>
        </p:nvSpPr>
        <p:spPr>
          <a:xfrm>
            <a:off x="8579548" y="4610855"/>
            <a:ext cx="489004" cy="489004"/>
          </a:xfrm>
          <a:prstGeom prst="ellipse">
            <a:avLst/>
          </a:prstGeom>
          <a:solidFill>
            <a:srgbClr val="9393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FE9DB9-771E-74D9-3ACA-3371C2B43E0B}"/>
              </a:ext>
            </a:extLst>
          </p:cNvPr>
          <p:cNvSpPr/>
          <p:nvPr/>
        </p:nvSpPr>
        <p:spPr>
          <a:xfrm>
            <a:off x="7579250" y="3815604"/>
            <a:ext cx="489004" cy="489004"/>
          </a:xfrm>
          <a:prstGeom prst="ellipse">
            <a:avLst/>
          </a:prstGeom>
          <a:solidFill>
            <a:srgbClr val="9393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80F0633-D6DA-CB9A-E857-755FD5A55634}"/>
              </a:ext>
            </a:extLst>
          </p:cNvPr>
          <p:cNvSpPr/>
          <p:nvPr/>
        </p:nvSpPr>
        <p:spPr>
          <a:xfrm>
            <a:off x="10912653" y="4564472"/>
            <a:ext cx="489004" cy="489004"/>
          </a:xfrm>
          <a:prstGeom prst="ellipse">
            <a:avLst/>
          </a:prstGeom>
          <a:solidFill>
            <a:srgbClr val="9393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C6FCF99-90D4-1285-F1FB-6D0DC6E4E5D8}"/>
              </a:ext>
            </a:extLst>
          </p:cNvPr>
          <p:cNvSpPr/>
          <p:nvPr/>
        </p:nvSpPr>
        <p:spPr>
          <a:xfrm>
            <a:off x="11045570" y="1524424"/>
            <a:ext cx="489004" cy="489004"/>
          </a:xfrm>
          <a:prstGeom prst="ellipse">
            <a:avLst/>
          </a:prstGeom>
          <a:solidFill>
            <a:srgbClr val="A2CA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6CDB2D9-35B0-E5B8-B8AD-4B64A70624F3}"/>
              </a:ext>
            </a:extLst>
          </p:cNvPr>
          <p:cNvSpPr/>
          <p:nvPr/>
        </p:nvSpPr>
        <p:spPr>
          <a:xfrm>
            <a:off x="9510098" y="3775303"/>
            <a:ext cx="489004" cy="489004"/>
          </a:xfrm>
          <a:prstGeom prst="ellipse">
            <a:avLst/>
          </a:prstGeom>
          <a:solidFill>
            <a:srgbClr val="A2CA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2A086A-3C07-3023-4F90-0168FE7E9C7C}"/>
              </a:ext>
            </a:extLst>
          </p:cNvPr>
          <p:cNvSpPr/>
          <p:nvPr/>
        </p:nvSpPr>
        <p:spPr>
          <a:xfrm>
            <a:off x="6768821" y="4199166"/>
            <a:ext cx="489004" cy="489004"/>
          </a:xfrm>
          <a:prstGeom prst="ellipse">
            <a:avLst/>
          </a:prstGeom>
          <a:solidFill>
            <a:srgbClr val="A2CA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5A4B1D9-414D-2783-8F43-1D36BE7AEF27}"/>
              </a:ext>
            </a:extLst>
          </p:cNvPr>
          <p:cNvSpPr/>
          <p:nvPr/>
        </p:nvSpPr>
        <p:spPr>
          <a:xfrm>
            <a:off x="9633356" y="5058903"/>
            <a:ext cx="489004" cy="489004"/>
          </a:xfrm>
          <a:prstGeom prst="ellipse">
            <a:avLst/>
          </a:prstGeom>
          <a:solidFill>
            <a:srgbClr val="22AA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AA06EBD-FB94-72DC-4A8B-E4295AD1C247}"/>
              </a:ext>
            </a:extLst>
          </p:cNvPr>
          <p:cNvSpPr/>
          <p:nvPr/>
        </p:nvSpPr>
        <p:spPr>
          <a:xfrm>
            <a:off x="10548572" y="2364733"/>
            <a:ext cx="489004" cy="489004"/>
          </a:xfrm>
          <a:prstGeom prst="ellipse">
            <a:avLst/>
          </a:prstGeom>
          <a:solidFill>
            <a:srgbClr val="22AA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2373943-DA9E-D2D7-E4A6-D056811BB8A2}"/>
              </a:ext>
            </a:extLst>
          </p:cNvPr>
          <p:cNvSpPr/>
          <p:nvPr/>
        </p:nvSpPr>
        <p:spPr>
          <a:xfrm>
            <a:off x="7545018" y="1342090"/>
            <a:ext cx="489004" cy="489004"/>
          </a:xfrm>
          <a:prstGeom prst="ellipse">
            <a:avLst/>
          </a:prstGeom>
          <a:solidFill>
            <a:srgbClr val="A2CA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3E206B3-7B19-4E88-A170-614BF7FB2F8F}"/>
              </a:ext>
            </a:extLst>
          </p:cNvPr>
          <p:cNvSpPr/>
          <p:nvPr/>
        </p:nvSpPr>
        <p:spPr>
          <a:xfrm>
            <a:off x="8005216" y="1960781"/>
            <a:ext cx="489004" cy="489004"/>
          </a:xfrm>
          <a:prstGeom prst="ellipse">
            <a:avLst/>
          </a:prstGeom>
          <a:solidFill>
            <a:srgbClr val="2159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8198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812B5-BB41-E1AF-B7D4-BBA5CB336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NAICS Code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874CB7-58B8-1624-86C2-34050AFB5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798" y="881745"/>
            <a:ext cx="10679747" cy="463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14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F0A867-0207-3302-4651-D6EF80680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 Ontology in use: RE4DY Project in Europe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BCAA1-2F21-9139-8BDE-E54C482B5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42" y="806824"/>
            <a:ext cx="2919738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Circularity management in polycarbonate sheet manufacturing </a:t>
            </a:r>
          </a:p>
        </p:txBody>
      </p:sp>
      <p:pic>
        <p:nvPicPr>
          <p:cNvPr id="7" name="Picture 6" descr="A close-up of a web&#10;&#10;Description automatically generated">
            <a:extLst>
              <a:ext uri="{FF2B5EF4-FFF2-40B4-BE49-F238E27FC236}">
                <a16:creationId xmlns:a16="http://schemas.microsoft.com/office/drawing/2014/main" id="{F5C93814-D558-E456-C101-147D90377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28" y="556765"/>
            <a:ext cx="7225748" cy="574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68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9237C-0D4D-2BB1-8983-9E74457AC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ree Agriculture, Crop, Wheat Background Images, Agricultural Crops Of  Wheat Farming Income Backgrounds Banner Photo Background PNG and Vectors |  Background banner, Background images, Free background photos">
            <a:extLst>
              <a:ext uri="{FF2B5EF4-FFF2-40B4-BE49-F238E27FC236}">
                <a16:creationId xmlns:a16="http://schemas.microsoft.com/office/drawing/2014/main" id="{80CDD434-BD3A-F77B-BE9D-AD4964C6A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53"/>
            <a:ext cx="12192000" cy="39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able, Excel&#10;&#10;Description automatically generated">
            <a:extLst>
              <a:ext uri="{FF2B5EF4-FFF2-40B4-BE49-F238E27FC236}">
                <a16:creationId xmlns:a16="http://schemas.microsoft.com/office/drawing/2014/main" id="{20842086-B2F4-0010-6D3E-4C176D9396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509" y="2652960"/>
            <a:ext cx="6712182" cy="42050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F29FE8-0DBF-F54C-3139-AD02BE8935DE}"/>
              </a:ext>
            </a:extLst>
          </p:cNvPr>
          <p:cNvSpPr txBox="1"/>
          <p:nvPr/>
        </p:nvSpPr>
        <p:spPr>
          <a:xfrm>
            <a:off x="1323408" y="400834"/>
            <a:ext cx="11158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Grain Traceability Use Case: Harvest to on-farm storage 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A26ED5E9-49D9-F69D-52F9-094810BCC3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91" y="2945732"/>
            <a:ext cx="3852133" cy="3696806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A5DE2142-A33B-3FFA-1C82-6B954B6E1B1D}"/>
              </a:ext>
            </a:extLst>
          </p:cNvPr>
          <p:cNvSpPr/>
          <p:nvPr/>
        </p:nvSpPr>
        <p:spPr>
          <a:xfrm>
            <a:off x="6862963" y="4663074"/>
            <a:ext cx="1045029" cy="77446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68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0783B-E84A-028A-B257-6967FDDBF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Tracking Events (CTE)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6D898F-51E5-FE20-AE45-32991FD9C4B5}"/>
              </a:ext>
            </a:extLst>
          </p:cNvPr>
          <p:cNvPicPr>
            <a:picLocks noGrp="1"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/>
      </p:pic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664CA39B-A06D-1562-5E4E-0DBE20240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975" y="662444"/>
            <a:ext cx="5099952" cy="51327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CDFDE7-C6FB-B680-85FC-C9CCF4940995}"/>
              </a:ext>
            </a:extLst>
          </p:cNvPr>
          <p:cNvSpPr txBox="1"/>
          <p:nvPr/>
        </p:nvSpPr>
        <p:spPr>
          <a:xfrm>
            <a:off x="478073" y="1495583"/>
            <a:ext cx="54881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CTE</a:t>
            </a:r>
            <a:r>
              <a:rPr lang="en-US" sz="2800" dirty="0"/>
              <a:t>: Those events that must be recorded in order to allow for effective traceability of products in the supply chain</a:t>
            </a:r>
          </a:p>
        </p:txBody>
      </p:sp>
    </p:spTree>
    <p:extLst>
      <p:ext uri="{BB962C8B-B14F-4D97-AF65-F5344CB8AC3E}">
        <p14:creationId xmlns:p14="http://schemas.microsoft.com/office/powerpoint/2010/main" val="2743040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15742-0753-D313-3E10-C3638FD80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Ownership Change Event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BDA0E3-09E1-9D15-1695-6C75756D0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572" y="1296797"/>
            <a:ext cx="8694913" cy="426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187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F10C0-384C-DCA9-EEC1-FDB759DEE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 Ontology in use: Grain Traceability Project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55CC290-4DCA-0DA9-9C60-D9332029F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1015026"/>
            <a:ext cx="9562592" cy="58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300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5D2E-7502-B8DF-E394-213FE59F7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C53F4-134F-ADEF-0778-F6CF14544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455" y="675984"/>
            <a:ext cx="10240136" cy="487679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Areas of focus:</a:t>
            </a:r>
          </a:p>
          <a:p>
            <a:pPr lvl="1"/>
            <a:r>
              <a:rPr lang="en-US" dirty="0"/>
              <a:t>Manufacturers’ Capabilities</a:t>
            </a:r>
          </a:p>
          <a:p>
            <a:pPr lvl="1"/>
            <a:r>
              <a:rPr lang="en-US" dirty="0"/>
              <a:t>Skills and Occupations (reuse </a:t>
            </a:r>
            <a:r>
              <a:rPr lang="en-US" dirty="0" err="1"/>
              <a:t>OccO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Shipment States</a:t>
            </a:r>
          </a:p>
          <a:p>
            <a:pPr lvl="2"/>
            <a:r>
              <a:rPr lang="en-US" dirty="0"/>
              <a:t>In-transit, delayed, delivered, diverted </a:t>
            </a:r>
          </a:p>
          <a:p>
            <a:pPr lvl="1"/>
            <a:r>
              <a:rPr lang="en-US" dirty="0"/>
              <a:t>Inventory status</a:t>
            </a:r>
          </a:p>
          <a:p>
            <a:pPr lvl="1"/>
            <a:r>
              <a:rPr lang="en-US" dirty="0"/>
              <a:t>Demonstrate rule-based reasoning </a:t>
            </a:r>
          </a:p>
          <a:p>
            <a:r>
              <a:rPr lang="en-US" dirty="0"/>
              <a:t>What we need:</a:t>
            </a:r>
          </a:p>
          <a:p>
            <a:pPr lvl="1"/>
            <a:r>
              <a:rPr lang="en-US" dirty="0"/>
              <a:t>Supply chain and logistics use cases supported by data </a:t>
            </a:r>
          </a:p>
          <a:p>
            <a:pPr lvl="1"/>
            <a:r>
              <a:rPr lang="en-US" dirty="0"/>
              <a:t>Participation of domain experts in WG meetings</a:t>
            </a:r>
          </a:p>
          <a:p>
            <a:pPr lvl="1"/>
            <a:r>
              <a:rPr lang="en-US" dirty="0"/>
              <a:t>We need more WG members!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047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6970F0-BB67-2758-D4F2-367168D23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Publications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43F6F-CC49-89D1-F837-380F5B456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1000"/>
              <a:t>Farhad Ameri, Evan Wallace, Reid Yoder, Frank Riddick (2022) Enabling Traceability in Agri-Food Supply Chains Using an Ontological Approach, ASME Journal of Computing and Information Systems in Engineering (JCISE), </a:t>
            </a:r>
            <a:r>
              <a:rPr lang="en-US" sz="1000" b="0" i="0">
                <a:effectLst/>
                <a:latin typeface="Helvetica Neue" panose="02000503000000020004" pitchFamily="2" charset="0"/>
              </a:rPr>
              <a:t>October 2022; 22(5): 051002. </a:t>
            </a:r>
            <a:r>
              <a:rPr lang="en-US" sz="1000" b="0" i="0" u="none" strike="noStrike">
                <a:effectLst/>
                <a:latin typeface="Helvetica Neue" panose="02000503000000020004" pitchFamily="2" charset="0"/>
                <a:hlinkClick r:id="rId2"/>
              </a:rPr>
              <a:t>https://doi.org/10.1115/1.4054092</a:t>
            </a:r>
            <a:endParaRPr lang="en-US" sz="1000"/>
          </a:p>
          <a:p>
            <a:r>
              <a:rPr lang="en-US" sz="1000"/>
              <a:t>Ameri, F., Sormaz, D., Psarommatis, F., &amp; Kiritsis, D. (2021). Industrial ontologies for interoperability in agile and resilient manufacturing. </a:t>
            </a:r>
            <a:r>
              <a:rPr lang="en-US" sz="1000" i="1"/>
              <a:t>International Journal of Production Research</a:t>
            </a:r>
            <a:r>
              <a:rPr lang="en-US" sz="1000"/>
              <a:t>, 1-22. </a:t>
            </a:r>
            <a:r>
              <a:rPr lang="en-US" sz="1000">
                <a:hlinkClick r:id="rId3"/>
              </a:rPr>
              <a:t>https://doi.org/10.1080/00207543.2021.1987553</a:t>
            </a:r>
            <a:endParaRPr lang="en-US" sz="1000"/>
          </a:p>
          <a:p>
            <a:r>
              <a:rPr lang="en-US" sz="1000"/>
              <a:t>Farhad Ameri, Evan Wallace, Boonserm Kulvatanyou, and Chris Will, Towards a Reference Ontology for Supply Chain Management, </a:t>
            </a:r>
            <a:r>
              <a:rPr lang="en-US" sz="1000" i="1"/>
              <a:t>Proceedings of International Conference on Interoperability for Enterprise Systems and Applications (I-ESA), IOF Workshop</a:t>
            </a:r>
            <a:r>
              <a:rPr lang="en-US" sz="1000"/>
              <a:t>, November 2020, France, Tarbes.</a:t>
            </a:r>
          </a:p>
          <a:p>
            <a:r>
              <a:rPr lang="en-US" sz="1000"/>
              <a:t>Farhad Ameri, Evan Wallace, Reid Yoder, Enabling Traceability in Agri-Food Supply Chains Using an Ontological Approach, ASME International Design Engineering Technical Conferences and Computers and Information in Engineering Conference, </a:t>
            </a:r>
            <a:r>
              <a:rPr lang="en-US" sz="1000" i="1"/>
              <a:t> ASME IDETC2020-19995, August 2020, St. Louis, MO.</a:t>
            </a:r>
            <a:endParaRPr lang="en-US" sz="1000"/>
          </a:p>
          <a:p>
            <a:r>
              <a:rPr lang="en-US" sz="1000"/>
              <a:t>Farhad Ameri and Boonserm Kulvatanyou, Modeling a Supply Chain Ontology Based on a Top-Level Ontology, International Design Engineering Technical Conferences and Computers and Information in Engineering Conference, </a:t>
            </a:r>
            <a:r>
              <a:rPr lang="en-US" sz="1000" i="1"/>
              <a:t>Volume 1B: 38th Computers and Information in Engineering Conference, ASME IDETC2019-98278, Anaheim, CA,  August 2019.</a:t>
            </a:r>
            <a:endParaRPr lang="en-US" sz="1000"/>
          </a:p>
          <a:p>
            <a:endParaRPr lang="en-US" sz="1000"/>
          </a:p>
        </p:txBody>
      </p:sp>
      <p:pic>
        <p:nvPicPr>
          <p:cNvPr id="5" name="Picture 4" descr="CPU with binary numbers and blueprint">
            <a:extLst>
              <a:ext uri="{FF2B5EF4-FFF2-40B4-BE49-F238E27FC236}">
                <a16:creationId xmlns:a16="http://schemas.microsoft.com/office/drawing/2014/main" id="{4E81DFCC-B33D-16BE-C1B1-61FD2C55D6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22" r="2202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458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1FD3A-C9CC-E6D9-D4A3-330E22644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15" y="4353542"/>
            <a:ext cx="10240136" cy="1132858"/>
          </a:xfrm>
        </p:spPr>
        <p:txBody>
          <a:bodyPr/>
          <a:lstStyle/>
          <a:p>
            <a:r>
              <a:rPr lang="en-US" sz="4400" dirty="0"/>
              <a:t>Thank You</a:t>
            </a:r>
            <a:br>
              <a:rPr lang="en-US" sz="4400" dirty="0"/>
            </a:br>
            <a:r>
              <a:rPr lang="en-US" sz="2400" b="0" dirty="0" err="1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Farhad.Ameri@asu.edu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</a:rPr>
            </a:b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49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BC3CF-506A-4E69-F7F3-918F8B520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Area: </a:t>
            </a:r>
            <a:r>
              <a:rPr lang="en-US" sz="2800" dirty="0"/>
              <a:t>Manufacturer Capability Representation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AA36A-B48F-6CF7-B5FE-2C254FBD9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431" y="1143001"/>
            <a:ext cx="6978069" cy="4876799"/>
          </a:xfrm>
        </p:spPr>
        <p:txBody>
          <a:bodyPr/>
          <a:lstStyle/>
          <a:p>
            <a:r>
              <a:rPr lang="en-US" sz="2400" b="1" dirty="0"/>
              <a:t>Challenge: 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Traditional method for representation of supplier capabilities often lack the granularity and interoperability needed for effective sourcing and supplier discovery.</a:t>
            </a:r>
          </a:p>
          <a:p>
            <a:endParaRPr lang="en-US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sz="2400" dirty="0">
              <a:solidFill>
                <a:srgbClr val="374151"/>
              </a:solidFill>
              <a:latin typeface="Söhne"/>
            </a:endParaRPr>
          </a:p>
          <a:p>
            <a:endParaRPr lang="en-US" sz="2400" dirty="0">
              <a:solidFill>
                <a:srgbClr val="374151"/>
              </a:solidFill>
              <a:latin typeface="Söhne"/>
            </a:endParaRPr>
          </a:p>
          <a:p>
            <a:r>
              <a:rPr lang="en-US" sz="2400" b="1" i="0" dirty="0">
                <a:solidFill>
                  <a:srgbClr val="374151"/>
                </a:solidFill>
                <a:effectLst/>
                <a:latin typeface="Söhne"/>
              </a:rPr>
              <a:t>Ontology Solution: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 Ontologies enable formal, granular and standardized representation manufacturer’s capabilities. </a:t>
            </a:r>
          </a:p>
          <a:p>
            <a:endParaRPr lang="en-US" dirty="0"/>
          </a:p>
        </p:txBody>
      </p:sp>
      <p:pic>
        <p:nvPicPr>
          <p:cNvPr id="3074" name="Picture 2" descr="Supply Chain Management: A Simple Guide to SCM | Intuendi">
            <a:extLst>
              <a:ext uri="{FF2B5EF4-FFF2-40B4-BE49-F238E27FC236}">
                <a16:creationId xmlns:a16="http://schemas.microsoft.com/office/drawing/2014/main" id="{110E99D9-CE7B-9AF8-2278-D17C29B5D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2414940"/>
            <a:ext cx="5092700" cy="360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ot Icon | Robot icon, Robot logo, Logo design">
            <a:extLst>
              <a:ext uri="{FF2B5EF4-FFF2-40B4-BE49-F238E27FC236}">
                <a16:creationId xmlns:a16="http://schemas.microsoft.com/office/drawing/2014/main" id="{5F423381-8AC3-5042-D47E-5A6933C8A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49" y="1379708"/>
            <a:ext cx="2419352" cy="181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>
            <a:extLst>
              <a:ext uri="{FF2B5EF4-FFF2-40B4-BE49-F238E27FC236}">
                <a16:creationId xmlns:a16="http://schemas.microsoft.com/office/drawing/2014/main" id="{A9AA358E-BE9F-68BE-6A9C-6F0EC018574F}"/>
              </a:ext>
            </a:extLst>
          </p:cNvPr>
          <p:cNvSpPr/>
          <p:nvPr/>
        </p:nvSpPr>
        <p:spPr>
          <a:xfrm>
            <a:off x="7937500" y="1015026"/>
            <a:ext cx="2105027" cy="1639274"/>
          </a:xfrm>
          <a:prstGeom prst="wedgeEllipseCallout">
            <a:avLst>
              <a:gd name="adj1" fmla="val 68563"/>
              <a:gd name="adj2" fmla="val 2299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can interpret the capability model of this manufacturer</a:t>
            </a:r>
          </a:p>
        </p:txBody>
      </p:sp>
    </p:spTree>
    <p:extLst>
      <p:ext uri="{BB962C8B-B14F-4D97-AF65-F5344CB8AC3E}">
        <p14:creationId xmlns:p14="http://schemas.microsoft.com/office/powerpoint/2010/main" val="1172809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39F57-B55F-A11F-DC60-11E5E9143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6" y="-110059"/>
            <a:ext cx="5283199" cy="1956841"/>
          </a:xfrm>
        </p:spPr>
        <p:txBody>
          <a:bodyPr anchor="b">
            <a:noAutofit/>
          </a:bodyPr>
          <a:lstStyle/>
          <a:p>
            <a:r>
              <a:rPr lang="en-US" sz="3600" dirty="0"/>
              <a:t>Benefits of Supply Chain Integration information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5F06-8045-4591-2B59-49813BF16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517299"/>
            <a:ext cx="4368602" cy="3320668"/>
          </a:xfrm>
        </p:spPr>
        <p:txBody>
          <a:bodyPr>
            <a:noAutofit/>
          </a:bodyPr>
          <a:lstStyle/>
          <a:p>
            <a:r>
              <a:rPr lang="en-US" dirty="0"/>
              <a:t>Enhanced transparency and visibility</a:t>
            </a:r>
          </a:p>
          <a:p>
            <a:r>
              <a:rPr lang="en-US" dirty="0"/>
              <a:t>Real-time intelligence </a:t>
            </a:r>
          </a:p>
          <a:p>
            <a:r>
              <a:rPr lang="en-US" dirty="0"/>
              <a:t>Enhanced collaboration, communication and data exchange</a:t>
            </a:r>
          </a:p>
          <a:p>
            <a:r>
              <a:rPr lang="en-US" dirty="0"/>
              <a:t>Flexibility, agility, and resilience.  </a:t>
            </a:r>
          </a:p>
        </p:txBody>
      </p:sp>
      <p:pic>
        <p:nvPicPr>
          <p:cNvPr id="2050" name="Picture 2" descr="How Do Container Ships Work?">
            <a:extLst>
              <a:ext uri="{FF2B5EF4-FFF2-40B4-BE49-F238E27FC236}">
                <a16:creationId xmlns:a16="http://schemas.microsoft.com/office/drawing/2014/main" id="{23707AED-5706-800C-8839-51F8E1B95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3" r="20761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279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78177-ECAD-97D3-053F-0DCE07EB3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Objective:</a:t>
            </a:r>
          </a:p>
          <a:p>
            <a:pPr lvl="1"/>
            <a:r>
              <a:rPr lang="en-US" dirty="0"/>
              <a:t>Identify the requirements of reference ontologies in the supply chain domain. </a:t>
            </a:r>
          </a:p>
          <a:p>
            <a:pPr lvl="1"/>
            <a:r>
              <a:rPr lang="en-US" dirty="0"/>
              <a:t>Develop Supply Chain Reference Ontology and other lower-level ontologies in SC  domain.</a:t>
            </a:r>
          </a:p>
          <a:p>
            <a:pPr lvl="1"/>
            <a:r>
              <a:rPr lang="en-US" dirty="0"/>
              <a:t>Validate them through use cases.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Scope: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A261CF-7397-1046-A968-FCC262F6C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IOF Supply Chain WG </a:t>
            </a:r>
          </a:p>
        </p:txBody>
      </p:sp>
      <p:pic>
        <p:nvPicPr>
          <p:cNvPr id="14" name="Picture 2" descr="Supply Chain Management (SCM) Process - Steps for Building Excellence">
            <a:extLst>
              <a:ext uri="{FF2B5EF4-FFF2-40B4-BE49-F238E27FC236}">
                <a16:creationId xmlns:a16="http://schemas.microsoft.com/office/drawing/2014/main" id="{A59F6D1E-6CB2-4167-7EE8-DCFE5ABE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984" y="4017609"/>
            <a:ext cx="4220393" cy="213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png" descr="Graphical user interface&#10;&#10;Description automatically generated">
            <a:extLst>
              <a:ext uri="{FF2B5EF4-FFF2-40B4-BE49-F238E27FC236}">
                <a16:creationId xmlns:a16="http://schemas.microsoft.com/office/drawing/2014/main" id="{4C3A45B4-84F5-2D98-3BBC-79A38250130A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412602" y="3275525"/>
            <a:ext cx="5543615" cy="2872250"/>
          </a:xfrm>
          <a:prstGeom prst="rect">
            <a:avLst/>
          </a:prstGeom>
          <a:ln/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11554A-E72C-9B3B-C2AD-1F3A8C039F2D}"/>
              </a:ext>
            </a:extLst>
          </p:cNvPr>
          <p:cNvCxnSpPr>
            <a:cxnSpLocks/>
          </p:cNvCxnSpPr>
          <p:nvPr/>
        </p:nvCxnSpPr>
        <p:spPr>
          <a:xfrm>
            <a:off x="7607808" y="2880360"/>
            <a:ext cx="969264" cy="211089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96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EAA10-43C3-D002-2514-144E64A5A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Driven Approach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98E3B14-85B2-A210-EC94-BFAD60D06EA4}"/>
              </a:ext>
            </a:extLst>
          </p:cNvPr>
          <p:cNvSpPr/>
          <p:nvPr/>
        </p:nvSpPr>
        <p:spPr>
          <a:xfrm>
            <a:off x="7739961" y="2986175"/>
            <a:ext cx="2692818" cy="800100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Forecast Collaboration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0B06C16-3514-632B-A793-51AAAA84CCF0}"/>
              </a:ext>
            </a:extLst>
          </p:cNvPr>
          <p:cNvSpPr/>
          <p:nvPr/>
        </p:nvSpPr>
        <p:spPr>
          <a:xfrm>
            <a:off x="8175773" y="1329580"/>
            <a:ext cx="2692818" cy="800100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New product Introduction Forecasting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12354AF-D89B-75DA-C964-03EB9495E057}"/>
              </a:ext>
            </a:extLst>
          </p:cNvPr>
          <p:cNvSpPr/>
          <p:nvPr/>
        </p:nvSpPr>
        <p:spPr>
          <a:xfrm>
            <a:off x="863213" y="1379462"/>
            <a:ext cx="2692818" cy="800100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Supplier Discovery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EA0DDDC-52C1-1EF7-EB10-345EE9F51FD8}"/>
              </a:ext>
            </a:extLst>
          </p:cNvPr>
          <p:cNvSpPr/>
          <p:nvPr/>
        </p:nvSpPr>
        <p:spPr>
          <a:xfrm>
            <a:off x="1139259" y="3146724"/>
            <a:ext cx="2692818" cy="800100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SC Traceability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8F1DC1C-770D-5BFC-784E-4680758EDFD5}"/>
              </a:ext>
            </a:extLst>
          </p:cNvPr>
          <p:cNvSpPr/>
          <p:nvPr/>
        </p:nvSpPr>
        <p:spPr>
          <a:xfrm>
            <a:off x="2209622" y="5277854"/>
            <a:ext cx="2692818" cy="800100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Smart Container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D3AE6B9-2A05-11AE-1B7A-1D30BA28797E}"/>
              </a:ext>
            </a:extLst>
          </p:cNvPr>
          <p:cNvSpPr/>
          <p:nvPr/>
        </p:nvSpPr>
        <p:spPr>
          <a:xfrm>
            <a:off x="6499137" y="5277854"/>
            <a:ext cx="2692818" cy="800100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SC Logistics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Picture 12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2520E1D0-9735-0976-1EB6-F4448F924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630" y="993460"/>
            <a:ext cx="3177786" cy="415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97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216B9-1664-B2FF-1E35-E278ED9C3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Supplier Discovery Use Case</a:t>
            </a:r>
          </a:p>
        </p:txBody>
      </p:sp>
      <p:pic>
        <p:nvPicPr>
          <p:cNvPr id="4" name="Picture 3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C234AEB8-D683-03E7-0F64-F4EDA08B3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5" y="1353508"/>
            <a:ext cx="3177786" cy="41509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95F173-4CB5-165A-B0BF-F365A4328B4F}"/>
              </a:ext>
            </a:extLst>
          </p:cNvPr>
          <p:cNvSpPr/>
          <p:nvPr/>
        </p:nvSpPr>
        <p:spPr>
          <a:xfrm>
            <a:off x="4033837" y="2892319"/>
            <a:ext cx="78533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Competency Questions (CQ):</a:t>
            </a:r>
          </a:p>
          <a:p>
            <a:endParaRPr lang="en-US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suppliers can machine aerospace parts with complex geometries ?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the precision machining capability of this supplier?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the maximum production capacity of this supply chain for product x?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the minimum wall thickness that can be machined in this factory?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the largest diameter that can be turned in the factories owned by this company?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the capability of this factory with respect to surface roughness?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EF1FA8-3EDB-FC41-7599-CDA573E14381}"/>
              </a:ext>
            </a:extLst>
          </p:cNvPr>
          <p:cNvSpPr/>
          <p:nvPr/>
        </p:nvSpPr>
        <p:spPr>
          <a:xfrm>
            <a:off x="4033837" y="135350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How ontologies Help: 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Standardization/interoperability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Semantic Search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BF7303-850E-A2A1-7843-A8EEA5777658}"/>
              </a:ext>
            </a:extLst>
          </p:cNvPr>
          <p:cNvSpPr/>
          <p:nvPr/>
        </p:nvSpPr>
        <p:spPr>
          <a:xfrm>
            <a:off x="1160264" y="2469187"/>
            <a:ext cx="2105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Problem Statement:</a:t>
            </a:r>
          </a:p>
        </p:txBody>
      </p:sp>
    </p:spTree>
    <p:extLst>
      <p:ext uri="{BB962C8B-B14F-4D97-AF65-F5344CB8AC3E}">
        <p14:creationId xmlns:p14="http://schemas.microsoft.com/office/powerpoint/2010/main" val="1744031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3254C-B986-0163-29F3-3A86B68D8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Procedure </a:t>
            </a:r>
          </a:p>
        </p:txBody>
      </p:sp>
      <p:pic>
        <p:nvPicPr>
          <p:cNvPr id="5" name="Picture 4" descr="A screenshot of a survey&#10;&#10;Description automatically generated">
            <a:extLst>
              <a:ext uri="{FF2B5EF4-FFF2-40B4-BE49-F238E27FC236}">
                <a16:creationId xmlns:a16="http://schemas.microsoft.com/office/drawing/2014/main" id="{1FD56F7F-922E-35E2-1B9F-0D3757E2E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879" y="1778000"/>
            <a:ext cx="4189922" cy="2947228"/>
          </a:xfrm>
          <a:prstGeom prst="rect">
            <a:avLst/>
          </a:prstGeom>
        </p:spPr>
      </p:pic>
      <p:pic>
        <p:nvPicPr>
          <p:cNvPr id="6" name="Picture 5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BA05404C-3D3D-7A82-A4E1-D8EF78368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55" y="1778000"/>
            <a:ext cx="1987515" cy="2596191"/>
          </a:xfrm>
          <a:prstGeom prst="rect">
            <a:avLst/>
          </a:prstGeom>
        </p:spPr>
      </p:pic>
      <p:pic>
        <p:nvPicPr>
          <p:cNvPr id="4098" name="Picture 2" descr="Jira Logo and symbol, meaning, history, PNG">
            <a:extLst>
              <a:ext uri="{FF2B5EF4-FFF2-40B4-BE49-F238E27FC236}">
                <a16:creationId xmlns:a16="http://schemas.microsoft.com/office/drawing/2014/main" id="{2C9043AE-0213-0E67-8161-B532B0B4A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811156"/>
            <a:ext cx="1155700" cy="73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F15128-4806-6C5B-BB55-8CF0AF89D83D}"/>
              </a:ext>
            </a:extLst>
          </p:cNvPr>
          <p:cNvSpPr/>
          <p:nvPr/>
        </p:nvSpPr>
        <p:spPr>
          <a:xfrm>
            <a:off x="628455" y="1324745"/>
            <a:ext cx="11368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Use Case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3E87E-605D-2D7D-4D4A-F92635F90B4D}"/>
              </a:ext>
            </a:extLst>
          </p:cNvPr>
          <p:cNvSpPr txBox="1"/>
          <p:nvPr/>
        </p:nvSpPr>
        <p:spPr>
          <a:xfrm>
            <a:off x="3854452" y="1427993"/>
            <a:ext cx="280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Issues (Epic, tasks, bugs, …)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902F80AF-9AA2-A28D-F6B8-F5FE16A91BCA}"/>
              </a:ext>
            </a:extLst>
          </p:cNvPr>
          <p:cNvSpPr/>
          <p:nvPr/>
        </p:nvSpPr>
        <p:spPr>
          <a:xfrm>
            <a:off x="2438170" y="2060095"/>
            <a:ext cx="571730" cy="482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DC8FD97-C069-0537-AD41-E8D1B701A148}"/>
              </a:ext>
            </a:extLst>
          </p:cNvPr>
          <p:cNvSpPr/>
          <p:nvPr/>
        </p:nvSpPr>
        <p:spPr>
          <a:xfrm>
            <a:off x="7379780" y="2060095"/>
            <a:ext cx="571730" cy="482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9B612D6-5BC7-DE31-0743-39728F0CD516}"/>
              </a:ext>
            </a:extLst>
          </p:cNvPr>
          <p:cNvSpPr/>
          <p:nvPr/>
        </p:nvSpPr>
        <p:spPr>
          <a:xfrm>
            <a:off x="8239273" y="1915005"/>
            <a:ext cx="2692818" cy="800100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Linguistic &amp; Ontological Analysis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CDBB18F3-F9F3-0FF4-1829-74198335426B}"/>
              </a:ext>
            </a:extLst>
          </p:cNvPr>
          <p:cNvSpPr/>
          <p:nvPr/>
        </p:nvSpPr>
        <p:spPr>
          <a:xfrm rot="5400000">
            <a:off x="9299817" y="4529287"/>
            <a:ext cx="571730" cy="482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FC3ADC7-5E42-FFEF-5C42-32D7DFE25CB9}"/>
              </a:ext>
            </a:extLst>
          </p:cNvPr>
          <p:cNvSpPr/>
          <p:nvPr/>
        </p:nvSpPr>
        <p:spPr>
          <a:xfrm>
            <a:off x="8239273" y="5164285"/>
            <a:ext cx="2692818" cy="800100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Test and Validation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F068074C-50ED-AD61-E15C-D9772ABF25FB}"/>
              </a:ext>
            </a:extLst>
          </p:cNvPr>
          <p:cNvSpPr/>
          <p:nvPr/>
        </p:nvSpPr>
        <p:spPr>
          <a:xfrm rot="5400000">
            <a:off x="9299817" y="2916867"/>
            <a:ext cx="571730" cy="482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4AD8EBA-D045-6F6B-FD86-C82E350166AD}"/>
              </a:ext>
            </a:extLst>
          </p:cNvPr>
          <p:cNvSpPr/>
          <p:nvPr/>
        </p:nvSpPr>
        <p:spPr>
          <a:xfrm>
            <a:off x="8239273" y="3539645"/>
            <a:ext cx="2692818" cy="800100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Annotation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068DA9B-8EFF-FF33-EA51-9915844020C9}"/>
              </a:ext>
            </a:extLst>
          </p:cNvPr>
          <p:cNvSpPr/>
          <p:nvPr/>
        </p:nvSpPr>
        <p:spPr>
          <a:xfrm>
            <a:off x="8239273" y="518005"/>
            <a:ext cx="2692818" cy="800100"/>
          </a:xfrm>
          <a:prstGeom prst="roundRect">
            <a:avLst/>
          </a:prstGeom>
          <a:solidFill>
            <a:schemeClr val="accent6"/>
          </a:solid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GS1, SCORE, APICS, CSCMP, …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A5A9F60-D472-E36E-C0EF-8284C310E822}"/>
              </a:ext>
            </a:extLst>
          </p:cNvPr>
          <p:cNvCxnSpPr>
            <a:cxnSpLocks/>
            <a:stCxn id="16" idx="2"/>
            <a:endCxn id="11" idx="0"/>
          </p:cNvCxnSpPr>
          <p:nvPr/>
        </p:nvCxnSpPr>
        <p:spPr>
          <a:xfrm>
            <a:off x="9585682" y="1318105"/>
            <a:ext cx="0" cy="596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D095562-AC89-10BA-F7E3-8967C5D96EB2}"/>
              </a:ext>
            </a:extLst>
          </p:cNvPr>
          <p:cNvSpPr txBox="1"/>
          <p:nvPr/>
        </p:nvSpPr>
        <p:spPr>
          <a:xfrm>
            <a:off x="8724899" y="177800"/>
            <a:ext cx="235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External Sources</a:t>
            </a:r>
          </a:p>
        </p:txBody>
      </p:sp>
    </p:spTree>
    <p:extLst>
      <p:ext uri="{BB962C8B-B14F-4D97-AF65-F5344CB8AC3E}">
        <p14:creationId xmlns:p14="http://schemas.microsoft.com/office/powerpoint/2010/main" val="6592660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MDII">
  <a:themeElements>
    <a:clrScheme name="DMDII">
      <a:dk1>
        <a:srgbClr val="7F7F7F"/>
      </a:dk1>
      <a:lt1>
        <a:sysClr val="window" lastClr="FFFFFF"/>
      </a:lt1>
      <a:dk2>
        <a:srgbClr val="757070"/>
      </a:dk2>
      <a:lt2>
        <a:srgbClr val="E7E6E6"/>
      </a:lt2>
      <a:accent1>
        <a:srgbClr val="4B5050"/>
      </a:accent1>
      <a:accent2>
        <a:srgbClr val="006FCF"/>
      </a:accent2>
      <a:accent3>
        <a:srgbClr val="6E7378"/>
      </a:accent3>
      <a:accent4>
        <a:srgbClr val="91969B"/>
      </a:accent4>
      <a:accent5>
        <a:srgbClr val="AAAFB4"/>
      </a:accent5>
      <a:accent6>
        <a:srgbClr val="DCE1E6"/>
      </a:accent6>
      <a:hlink>
        <a:srgbClr val="006FCF"/>
      </a:hlink>
      <a:folHlink>
        <a:srgbClr val="AAAFB4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59556</TotalTime>
  <Words>1534</Words>
  <Application>Microsoft Macintosh PowerPoint</Application>
  <PresentationFormat>Widescreen</PresentationFormat>
  <Paragraphs>206</Paragraphs>
  <Slides>38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Courier New</vt:lpstr>
      <vt:lpstr>Helvetica Neue</vt:lpstr>
      <vt:lpstr>Roboto</vt:lpstr>
      <vt:lpstr>SFMono-Medium</vt:lpstr>
      <vt:lpstr>Söhne</vt:lpstr>
      <vt:lpstr>DMDII</vt:lpstr>
      <vt:lpstr>think-cell Slide</vt:lpstr>
      <vt:lpstr>IOF Supply Chain WG Update </vt:lpstr>
      <vt:lpstr>Challenge Area: Data Integrity and Interoperability </vt:lpstr>
      <vt:lpstr>Challenge Area: Visibility and Traceability</vt:lpstr>
      <vt:lpstr>Challenge Area: Manufacturer Capability Representation </vt:lpstr>
      <vt:lpstr>Benefits of Supply Chain Integration information integration</vt:lpstr>
      <vt:lpstr>IOF Supply Chain WG </vt:lpstr>
      <vt:lpstr>Use Case Driven Approach </vt:lpstr>
      <vt:lpstr>Supplier Discovery Use Case</vt:lpstr>
      <vt:lpstr>Development Procedure </vt:lpstr>
      <vt:lpstr>Development Process (BPMN): Proposed process</vt:lpstr>
      <vt:lpstr>SC Ontology Import Structure </vt:lpstr>
      <vt:lpstr>Supply Chain Reference Ontology: First Release </vt:lpstr>
      <vt:lpstr>Supply Chain Reference Ontology: First Release </vt:lpstr>
      <vt:lpstr>Example Class Structures</vt:lpstr>
      <vt:lpstr>Roles</vt:lpstr>
      <vt:lpstr>Business Processes</vt:lpstr>
      <vt:lpstr>Immaterial Entities </vt:lpstr>
      <vt:lpstr>Example Class Diagrams/Axioms</vt:lpstr>
      <vt:lpstr>Supplier and Supplier Role</vt:lpstr>
      <vt:lpstr>Supply Chain System</vt:lpstr>
      <vt:lpstr>Supply Relationship</vt:lpstr>
      <vt:lpstr>Supply Relationship</vt:lpstr>
      <vt:lpstr>Locations </vt:lpstr>
      <vt:lpstr>Supply Chain Node Role</vt:lpstr>
      <vt:lpstr>Consigning Process</vt:lpstr>
      <vt:lpstr>Identifiers </vt:lpstr>
      <vt:lpstr>Tracking Number </vt:lpstr>
      <vt:lpstr>Classifiers</vt:lpstr>
      <vt:lpstr>GTIN (Global Trade Item Number)</vt:lpstr>
      <vt:lpstr>NAICS Code</vt:lpstr>
      <vt:lpstr>SC Ontology in use: RE4DY Project in Europe </vt:lpstr>
      <vt:lpstr>PowerPoint Presentation</vt:lpstr>
      <vt:lpstr>Critical Tracking Events (CTE)</vt:lpstr>
      <vt:lpstr>Ownership Change Event</vt:lpstr>
      <vt:lpstr>SC Ontology in use: Grain Traceability Project</vt:lpstr>
      <vt:lpstr>Next Steps </vt:lpstr>
      <vt:lpstr>Publications </vt:lpstr>
      <vt:lpstr>Thank You Farhad.Ameri@asu.edu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Bhaskar Bhattacharya</dc:creator>
  <cp:lastModifiedBy>Farhad Ameri</cp:lastModifiedBy>
  <cp:revision>646</cp:revision>
  <dcterms:created xsi:type="dcterms:W3CDTF">2016-08-19T19:35:56Z</dcterms:created>
  <dcterms:modified xsi:type="dcterms:W3CDTF">2024-02-11T18:35:09Z</dcterms:modified>
</cp:coreProperties>
</file>