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670550" cx="10080625"/>
  <p:notesSz cx="7772400" cy="10058400"/>
  <p:embeddedFontLst>
    <p:embeddedFont>
      <p:font typeface="Arial Narrow"/>
      <p:regular r:id="rId23"/>
      <p:bold r:id="rId24"/>
      <p:italic r:id="rId25"/>
      <p:boldItalic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jkKMAgl1urFe7zCvOelQE5WKZ4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rialNarrow-bold.fntdata"/><Relationship Id="rId23" Type="http://schemas.openxmlformats.org/officeDocument/2006/relationships/font" Target="fonts/ArialNarrow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ArialNarrow-boldItalic.fntdata"/><Relationship Id="rId25" Type="http://schemas.openxmlformats.org/officeDocument/2006/relationships/font" Target="fonts/ArialNarrow-italic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customschemas.google.com/relationships/presentationmetadata" Target="metadata"/><Relationship Id="rId30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1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594e5a0c6_0_40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594e5a0c6_0_40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594e5a0c6_0_46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b594e5a0c6_0_46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594e5a0c6_0_82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b594e5a0c6_0_82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7945d6073_0_0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7945d6073_0_0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7945d6073_0_8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7945d6073_0_8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7945d6073_0_14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b7945d6073_0_14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7945d6073_0_20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b7945d6073_0_20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594e5a0c6_0_87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594e5a0c6_0_87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 txBox="1"/>
          <p:nvPr>
            <p:ph idx="1" type="body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2:notes"/>
          <p:cNvSpPr/>
          <p:nvPr>
            <p:ph idx="2" type="sldImg"/>
          </p:nvPr>
        </p:nvSpPr>
        <p:spPr>
          <a:xfrm>
            <a:off x="1295650" y="754375"/>
            <a:ext cx="518185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594e5a0c6_0_0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594e5a0c6_0_0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594e5a0c6_0_11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b594e5a0c6_0_11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594e5a0c6_0_19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b594e5a0c6_0_19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594e5a0c6_0_5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594e5a0c6_0_5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594e5a0c6_0_61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594e5a0c6_0_61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594e5a0c6_0_69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594e5a0c6_0_69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594e5a0c6_0_32:notes"/>
          <p:cNvSpPr/>
          <p:nvPr>
            <p:ph idx="2" type="sldImg"/>
          </p:nvPr>
        </p:nvSpPr>
        <p:spPr>
          <a:xfrm>
            <a:off x="1295650" y="754375"/>
            <a:ext cx="5181900" cy="37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594e5a0c6_0_32:notes"/>
          <p:cNvSpPr txBox="1"/>
          <p:nvPr>
            <p:ph idx="1" type="body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idx="1"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2"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7"/>
          <p:cNvSpPr txBox="1"/>
          <p:nvPr>
            <p:ph idx="1"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2"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3"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4"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8"/>
          <p:cNvSpPr txBox="1"/>
          <p:nvPr>
            <p:ph idx="1"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8"/>
          <p:cNvSpPr txBox="1"/>
          <p:nvPr>
            <p:ph idx="2"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8"/>
          <p:cNvSpPr txBox="1"/>
          <p:nvPr>
            <p:ph idx="3"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8"/>
          <p:cNvSpPr txBox="1"/>
          <p:nvPr>
            <p:ph idx="4"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8"/>
          <p:cNvSpPr txBox="1"/>
          <p:nvPr>
            <p:ph idx="5"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8"/>
          <p:cNvSpPr txBox="1"/>
          <p:nvPr>
            <p:ph idx="6"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/>
          <p:nvPr>
            <p:ph idx="1"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9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9"/>
          <p:cNvSpPr txBox="1"/>
          <p:nvPr>
            <p:ph idx="1"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1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"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1"/>
          <p:cNvSpPr txBox="1"/>
          <p:nvPr>
            <p:ph idx="2"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2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4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4"/>
          <p:cNvSpPr txBox="1"/>
          <p:nvPr>
            <p:ph idx="1"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4"/>
          <p:cNvSpPr txBox="1"/>
          <p:nvPr>
            <p:ph idx="2"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4"/>
          <p:cNvSpPr txBox="1"/>
          <p:nvPr>
            <p:ph idx="3"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5"/>
          <p:cNvSpPr txBox="1"/>
          <p:nvPr>
            <p:ph idx="1"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5"/>
          <p:cNvSpPr txBox="1"/>
          <p:nvPr>
            <p:ph idx="2"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5"/>
          <p:cNvSpPr txBox="1"/>
          <p:nvPr>
            <p:ph idx="3"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6"/>
          <p:cNvSpPr txBox="1"/>
          <p:nvPr>
            <p:ph idx="1"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6"/>
          <p:cNvSpPr txBox="1"/>
          <p:nvPr>
            <p:ph idx="2"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6"/>
          <p:cNvSpPr txBox="1"/>
          <p:nvPr>
            <p:ph idx="3"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7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7"/>
          <p:cNvSpPr txBox="1"/>
          <p:nvPr>
            <p:ph idx="1"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7"/>
          <p:cNvSpPr txBox="1"/>
          <p:nvPr>
            <p:ph idx="2"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8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8"/>
          <p:cNvSpPr txBox="1"/>
          <p:nvPr>
            <p:ph idx="1"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8"/>
          <p:cNvSpPr txBox="1"/>
          <p:nvPr>
            <p:ph idx="2"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48"/>
          <p:cNvSpPr txBox="1"/>
          <p:nvPr>
            <p:ph idx="3"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8"/>
          <p:cNvSpPr txBox="1"/>
          <p:nvPr>
            <p:ph idx="4"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9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9"/>
          <p:cNvSpPr txBox="1"/>
          <p:nvPr>
            <p:ph idx="1"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9"/>
          <p:cNvSpPr txBox="1"/>
          <p:nvPr>
            <p:ph idx="2"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9"/>
          <p:cNvSpPr txBox="1"/>
          <p:nvPr>
            <p:ph idx="3"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49"/>
          <p:cNvSpPr txBox="1"/>
          <p:nvPr>
            <p:ph idx="4"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9"/>
          <p:cNvSpPr txBox="1"/>
          <p:nvPr>
            <p:ph idx="5"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9"/>
          <p:cNvSpPr txBox="1"/>
          <p:nvPr>
            <p:ph idx="6"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"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"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2"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/>
          <p:nvPr>
            <p:ph idx="1"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1"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2"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3"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"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2"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3"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5"/>
          <p:cNvSpPr txBox="1"/>
          <p:nvPr>
            <p:ph idx="1"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2"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3"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.xml"/><Relationship Id="rId10" Type="http://schemas.openxmlformats.org/officeDocument/2006/relationships/slideLayout" Target="../slideLayouts/slideLayout5.xml"/><Relationship Id="rId1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7.xml"/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6.jpg"/><Relationship Id="rId4" Type="http://schemas.openxmlformats.org/officeDocument/2006/relationships/image" Target="../media/image25.png"/><Relationship Id="rId9" Type="http://schemas.openxmlformats.org/officeDocument/2006/relationships/slideLayout" Target="../slideLayouts/slideLayout4.xml"/><Relationship Id="rId15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1.xml"/><Relationship Id="rId5" Type="http://schemas.openxmlformats.org/officeDocument/2006/relationships/hyperlink" Target="https://www.industrialontologies.org/" TargetMode="External"/><Relationship Id="rId6" Type="http://schemas.openxmlformats.org/officeDocument/2006/relationships/slideLayout" Target="../slideLayouts/slideLayout1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6.jp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/>
          <p:nvPr/>
        </p:nvSpPr>
        <p:spPr>
          <a:xfrm rot="-5400000">
            <a:off x="-2687400" y="2753640"/>
            <a:ext cx="5684760" cy="17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3900" lIns="87825" spcFirstLastPara="1" rIns="87825" wrap="square" tIns="43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-US" sz="600" u="none" cap="none" strike="noStrike">
                <a:solidFill>
                  <a:srgbClr val="005386"/>
                </a:solidFill>
                <a:latin typeface="Open Sans"/>
                <a:ea typeface="Open Sans"/>
                <a:cs typeface="Open Sans"/>
                <a:sym typeface="Open Sans"/>
              </a:rPr>
              <a:t>© Copyright 2022 by OAGi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608520" y="5245560"/>
            <a:ext cx="2914920" cy="2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2"/>
          <p:cNvSpPr/>
          <p:nvPr/>
        </p:nvSpPr>
        <p:spPr>
          <a:xfrm>
            <a:off x="5040000" y="5105160"/>
            <a:ext cx="3826080" cy="3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IOF Face-2-Face Conference, Dec. 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608520" y="5245560"/>
            <a:ext cx="2914920" cy="2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2"/>
          <p:cNvSpPr/>
          <p:nvPr/>
        </p:nvSpPr>
        <p:spPr>
          <a:xfrm>
            <a:off x="6526080" y="5073840"/>
            <a:ext cx="1539360" cy="3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IOFoundry.org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07920" y="4958640"/>
            <a:ext cx="1197360" cy="772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Applications Group - Standards Document OAGIS 9 Naming and Design  Rules Standard Effective Date: September 30, 2005" id="12" name="Google Shape;1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60" y="5073840"/>
            <a:ext cx="1055880" cy="54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000" y="982440"/>
            <a:ext cx="3319560" cy="28735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2"/>
          <p:cNvSpPr/>
          <p:nvPr/>
        </p:nvSpPr>
        <p:spPr>
          <a:xfrm>
            <a:off x="4141440" y="5168160"/>
            <a:ext cx="510084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sng" cap="none" strike="noStrike">
                <a:solidFill>
                  <a:srgbClr val="0000FF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https://www.industrialontologies.org/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2"/>
          <p:cNvSpPr/>
          <p:nvPr/>
        </p:nvSpPr>
        <p:spPr>
          <a:xfrm>
            <a:off x="308520" y="3857040"/>
            <a:ext cx="4291560" cy="63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5386"/>
                </a:solidFill>
                <a:latin typeface="Arial Narrow"/>
                <a:ea typeface="Arial Narrow"/>
                <a:cs typeface="Arial Narrow"/>
                <a:sym typeface="Arial Narrow"/>
              </a:rPr>
              <a:t>The Industrial Ontologies Foundry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5386"/>
                </a:solidFill>
                <a:latin typeface="Arial Narrow"/>
                <a:ea typeface="Arial Narrow"/>
                <a:cs typeface="Arial Narrow"/>
                <a:sym typeface="Arial Narrow"/>
              </a:rPr>
              <a:t>Part of the Open Applications Group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pen Applications Group - Standards Document OAGIS 9 Naming and Design  Rules Standard Effective Date: September 30, 2005" id="16" name="Google Shape;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60" y="5073840"/>
            <a:ext cx="1055880" cy="5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/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/>
          <p:nvPr/>
        </p:nvSpPr>
        <p:spPr>
          <a:xfrm rot="-5400000">
            <a:off x="-2687400" y="2753640"/>
            <a:ext cx="5684760" cy="179280"/>
          </a:xfrm>
          <a:prstGeom prst="rect">
            <a:avLst/>
          </a:prstGeom>
          <a:noFill/>
          <a:ln>
            <a:noFill/>
          </a:ln>
        </p:spPr>
        <p:txBody>
          <a:bodyPr anchorCtr="0" anchor="t" bIns="43900" lIns="87825" spcFirstLastPara="1" rIns="87825" wrap="square" tIns="43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-US" sz="600" u="none" cap="none" strike="noStrike">
                <a:solidFill>
                  <a:srgbClr val="005386"/>
                </a:solidFill>
                <a:latin typeface="Open Sans"/>
                <a:ea typeface="Open Sans"/>
                <a:cs typeface="Open Sans"/>
                <a:sym typeface="Open Sans"/>
              </a:rPr>
              <a:t>© Copyright 2022 by OAGi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608520" y="5245560"/>
            <a:ext cx="2914920" cy="2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4"/>
          <p:cNvSpPr/>
          <p:nvPr/>
        </p:nvSpPr>
        <p:spPr>
          <a:xfrm>
            <a:off x="5040000" y="5105160"/>
            <a:ext cx="3826080" cy="3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IOF Face-2-Face Conference, Dec. 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608520" y="5245560"/>
            <a:ext cx="2914920" cy="2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4"/>
          <p:cNvSpPr/>
          <p:nvPr/>
        </p:nvSpPr>
        <p:spPr>
          <a:xfrm>
            <a:off x="6526080" y="5073840"/>
            <a:ext cx="1539360" cy="3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IOFoundry.org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07920" y="4958640"/>
            <a:ext cx="1197360" cy="7725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Applications Group - Standards Document OAGIS 9 Naming and Design  Rules Standard Effective Date: September 30, 2005" id="74" name="Google Shape;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160" y="5073840"/>
            <a:ext cx="1055880" cy="54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608520" y="5245560"/>
            <a:ext cx="2914920" cy="2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4"/>
          <p:cNvSpPr/>
          <p:nvPr/>
        </p:nvSpPr>
        <p:spPr>
          <a:xfrm>
            <a:off x="6526080" y="5073840"/>
            <a:ext cx="1539360" cy="303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IOFoundry.org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07400" y="4970880"/>
            <a:ext cx="1197360" cy="77256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4"/>
          <p:cNvSpPr/>
          <p:nvPr/>
        </p:nvSpPr>
        <p:spPr>
          <a:xfrm>
            <a:off x="4347360" y="5194440"/>
            <a:ext cx="163584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fld id="{00000000-1234-1234-1234-123412341234}" type="slidenum">
              <a:rPr b="0" i="0" lang="en-US" sz="1700" u="none" cap="none" strike="noStrike">
                <a:solidFill>
                  <a:srgbClr val="00538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4"/>
          <p:cNvSpPr txBox="1"/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"/>
          <p:cNvSpPr/>
          <p:nvPr/>
        </p:nvSpPr>
        <p:spPr>
          <a:xfrm>
            <a:off x="4141440" y="982080"/>
            <a:ext cx="5342400" cy="411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00" lIns="87825" spcFirstLastPara="1" rIns="87825" wrap="square" tIns="43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9"/>
              <a:buFont typeface="Arial"/>
              <a:buNone/>
            </a:pPr>
            <a:r>
              <a:rPr lang="en-US" sz="1979"/>
              <a:t>Mapping activity models to IOF ontologies</a:t>
            </a:r>
            <a:endParaRPr b="0" i="0" sz="19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5040360" y="3193560"/>
            <a:ext cx="4443840" cy="474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2b594e5a0c6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1325" y="3456250"/>
            <a:ext cx="3966848" cy="1102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7" name="Google Shape;197;g2b594e5a0c6_0_40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Instances rendered in </a:t>
            </a:r>
            <a:r>
              <a:rPr lang="en-US">
                <a:solidFill>
                  <a:schemeClr val="dk1"/>
                </a:solidFill>
              </a:rPr>
              <a:t>Protege</a:t>
            </a:r>
            <a:endParaRPr/>
          </a:p>
        </p:txBody>
      </p:sp>
      <p:pic>
        <p:nvPicPr>
          <p:cNvPr id="198" name="Google Shape;198;g2b594e5a0c6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050" y="1011380"/>
            <a:ext cx="6086190" cy="419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b594e5a0c6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8000" y="1118625"/>
            <a:ext cx="3492157" cy="240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b594e5a0c6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34275" y="1118625"/>
            <a:ext cx="3537224" cy="243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b594e5a0c6_0_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0475" y="1118625"/>
            <a:ext cx="3537224" cy="243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594e5a0c6_0_46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Additional</a:t>
            </a:r>
            <a:r>
              <a:rPr lang="en-US"/>
              <a:t> assertions inferred by reasoner</a:t>
            </a:r>
            <a:endParaRPr/>
          </a:p>
        </p:txBody>
      </p:sp>
      <p:pic>
        <p:nvPicPr>
          <p:cNvPr id="207" name="Google Shape;207;g2b594e5a0c6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63" y="1055605"/>
            <a:ext cx="6086190" cy="419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b594e5a0c6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828" y="1080180"/>
            <a:ext cx="3419571" cy="235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b594e5a0c6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3356" y="1055600"/>
            <a:ext cx="3455242" cy="238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b594e5a0c6_0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1850" y="1052475"/>
            <a:ext cx="3455252" cy="2380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b594e5a0c6_0_82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work</a:t>
            </a:r>
            <a:endParaRPr/>
          </a:p>
        </p:txBody>
      </p:sp>
      <p:sp>
        <p:nvSpPr>
          <p:cNvPr id="216" name="Google Shape;216;g2b594e5a0c6_0_82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Another possible approach </a:t>
            </a:r>
            <a:r>
              <a:rPr lang="en-US"/>
              <a:t>is to represent </a:t>
            </a:r>
            <a:r>
              <a:rPr lang="en-US" u="sng">
                <a:solidFill>
                  <a:schemeClr val="dk1"/>
                </a:solidFill>
              </a:rPr>
              <a:t>an</a:t>
            </a:r>
            <a:r>
              <a:rPr lang="en-US">
                <a:solidFill>
                  <a:schemeClr val="dk1"/>
                </a:solidFill>
              </a:rPr>
              <a:t> activity model as </a:t>
            </a:r>
            <a:r>
              <a:rPr lang="en-US" u="sng">
                <a:solidFill>
                  <a:schemeClr val="dk1"/>
                </a:solidFill>
              </a:rPr>
              <a:t>a</a:t>
            </a:r>
            <a:r>
              <a:rPr lang="en-US">
                <a:solidFill>
                  <a:schemeClr val="dk1"/>
                </a:solidFill>
              </a:rPr>
              <a:t> ‘Plan Specification’: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The ‘Plan Specification’ could have a ‘specifies’ relationship with the </a:t>
            </a:r>
            <a:r>
              <a:rPr i="1" lang="en-US"/>
              <a:t>kind</a:t>
            </a:r>
            <a:r>
              <a:rPr lang="en-US"/>
              <a:t> of entity it specifies: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E.g., ‘Make Drip Coffee’ ‘specifies’ ‘process’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E.g., ‘2030 Toyota Camry’ ‘specifies’ ‘Vehicle’ (and </a:t>
            </a:r>
            <a:r>
              <a:rPr lang="en-US">
                <a:solidFill>
                  <a:schemeClr val="dk1"/>
                </a:solidFill>
              </a:rPr>
              <a:t>‘Material Artifact’</a:t>
            </a:r>
            <a:r>
              <a:rPr lang="en-US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Every </a:t>
            </a:r>
            <a:r>
              <a:rPr b="1" lang="en-US"/>
              <a:t>valid</a:t>
            </a:r>
            <a:r>
              <a:rPr lang="en-US"/>
              <a:t> instance of the </a:t>
            </a:r>
            <a:r>
              <a:rPr i="1" lang="en-US"/>
              <a:t>kind</a:t>
            </a:r>
            <a:r>
              <a:rPr lang="en-US"/>
              <a:t> of entity (e.g., ‘process’ or ‘Vehicle’) ‘conforms to’ the ‘Plan Specification’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No </a:t>
            </a:r>
            <a:r>
              <a:rPr b="1" lang="en-US"/>
              <a:t>invalid</a:t>
            </a:r>
            <a:r>
              <a:rPr lang="en-US"/>
              <a:t> </a:t>
            </a:r>
            <a:r>
              <a:rPr lang="en-US"/>
              <a:t>instance </a:t>
            </a:r>
            <a:r>
              <a:rPr lang="en-US">
                <a:solidFill>
                  <a:schemeClr val="dk1"/>
                </a:solidFill>
              </a:rPr>
              <a:t>‘conforms to’ the ‘Plan Specification’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The approach to representing future plans needs to be harmonized with the Production Planning and Scheduling WG and the Systems Engineering WG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Arko has </a:t>
            </a:r>
            <a:r>
              <a:rPr lang="en-US"/>
              <a:t>mapped</a:t>
            </a:r>
            <a:r>
              <a:rPr lang="en-US"/>
              <a:t> all activity-model element types, so he will show a complex example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7945d6073_0_0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SysML Activity Diagram</a:t>
            </a:r>
            <a:endParaRPr/>
          </a:p>
        </p:txBody>
      </p:sp>
      <p:pic>
        <p:nvPicPr>
          <p:cNvPr id="222" name="Google Shape;222;g2b7945d607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8198" y="226075"/>
            <a:ext cx="4352377" cy="49437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b7945d6073_0_0"/>
          <p:cNvSpPr/>
          <p:nvPr/>
        </p:nvSpPr>
        <p:spPr>
          <a:xfrm>
            <a:off x="5063925" y="1716150"/>
            <a:ext cx="2588400" cy="3226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b7945d6073_0_0"/>
          <p:cNvSpPr txBox="1"/>
          <p:nvPr>
            <p:ph idx="1" type="body"/>
          </p:nvPr>
        </p:nvSpPr>
        <p:spPr>
          <a:xfrm>
            <a:off x="504000" y="1535575"/>
            <a:ext cx="7023900" cy="307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Small part of a complex System design of Aircraft Production System captured in activity diagram.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We focus on only material flows among four activities: Buffer raw material, Sheet press forming, Trimming, and Quality Inspection.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Three types of materials are received by “Buffer raw material”.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every subsequent process receives a kind of material from </a:t>
            </a:r>
            <a:r>
              <a:rPr lang="en-US"/>
              <a:t>previous</a:t>
            </a:r>
            <a:r>
              <a:rPr lang="en-US"/>
              <a:t> process and produces output.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“Quality Inspection” produces three different types of materials. </a:t>
            </a:r>
            <a:endParaRPr/>
          </a:p>
        </p:txBody>
      </p:sp>
      <p:sp>
        <p:nvSpPr>
          <p:cNvPr id="225" name="Google Shape;225;g2b7945d6073_0_0"/>
          <p:cNvSpPr/>
          <p:nvPr/>
        </p:nvSpPr>
        <p:spPr>
          <a:xfrm>
            <a:off x="5035750" y="295500"/>
            <a:ext cx="1504800" cy="124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7945d6073_0_8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Ontology model</a:t>
            </a:r>
            <a:endParaRPr/>
          </a:p>
        </p:txBody>
      </p:sp>
      <p:pic>
        <p:nvPicPr>
          <p:cNvPr id="231" name="Google Shape;231;g2b7945d607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675" y="1024925"/>
            <a:ext cx="7457724" cy="450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7945d6073_0_14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Material flow as input to a process</a:t>
            </a:r>
            <a:endParaRPr/>
          </a:p>
        </p:txBody>
      </p:sp>
      <p:sp>
        <p:nvSpPr>
          <p:cNvPr id="237" name="Google Shape;237;g2b7945d6073_0_14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g2b7945d6073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00" y="1173400"/>
            <a:ext cx="9072001" cy="3595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7945d6073_0_20"/>
          <p:cNvSpPr txBox="1"/>
          <p:nvPr>
            <p:ph type="title"/>
          </p:nvPr>
        </p:nvSpPr>
        <p:spPr>
          <a:xfrm>
            <a:off x="504313" y="-147145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Process sequence and material flowing through</a:t>
            </a:r>
            <a:endParaRPr/>
          </a:p>
        </p:txBody>
      </p:sp>
      <p:pic>
        <p:nvPicPr>
          <p:cNvPr id="244" name="Google Shape;244;g2b7945d6073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775" y="590574"/>
            <a:ext cx="6011517" cy="507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594e5a0c6_0_87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and answers</a:t>
            </a:r>
            <a:endParaRPr/>
          </a:p>
        </p:txBody>
      </p:sp>
      <p:sp>
        <p:nvSpPr>
          <p:cNvPr id="250" name="Google Shape;250;g2b594e5a0c6_0_87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40" name="Google Shape;140;p2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Motivation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simple, example activity model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Using the explanatory power of an IOF ontology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Generating OWL and rendering in Protege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Example occurrences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Example inferences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Future work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Q&amp;A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594e5a0c6_0_0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146" name="Google Shape;146;g2b594e5a0c6_0_0"/>
          <p:cNvSpPr txBox="1"/>
          <p:nvPr>
            <p:ph idx="1"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An activity model is a standardized way to represent process plans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Activity models are heavily used in industry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The relationship of activity models to IOF ontologies has not yet been made explicit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This is an opportunity to demonstrate the explanatory power of IOF ontologies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594e5a0c6_0_11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simple, example activity diagram</a:t>
            </a:r>
            <a:endParaRPr/>
          </a:p>
        </p:txBody>
      </p:sp>
      <p:pic>
        <p:nvPicPr>
          <p:cNvPr id="152" name="Google Shape;152;g2b594e5a0c6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9500" y="1026930"/>
            <a:ext cx="4821631" cy="419317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3" name="Google Shape;153;g2b594e5a0c6_0_11"/>
          <p:cNvSpPr txBox="1"/>
          <p:nvPr>
            <p:ph idx="4294967295" type="body"/>
          </p:nvPr>
        </p:nvSpPr>
        <p:spPr>
          <a:xfrm>
            <a:off x="6184375" y="1769850"/>
            <a:ext cx="3207900" cy="1860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Note: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Heating the carafe continues until power is removed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To keep things simple, no interaction with a user is shown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594e5a0c6_0_19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underlying UML model</a:t>
            </a:r>
            <a:endParaRPr/>
          </a:p>
        </p:txBody>
      </p:sp>
      <p:pic>
        <p:nvPicPr>
          <p:cNvPr id="159" name="Google Shape;159;g2b594e5a0c6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75" y="1424796"/>
            <a:ext cx="3077400" cy="2820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0" name="Google Shape;160;g2b594e5a0c6_0_19"/>
          <p:cNvSpPr txBox="1"/>
          <p:nvPr>
            <p:ph idx="2" type="body"/>
          </p:nvPr>
        </p:nvSpPr>
        <p:spPr>
          <a:xfrm>
            <a:off x="3540150" y="1800425"/>
            <a:ext cx="4497000" cy="18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Note: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diagram represents </a:t>
            </a:r>
            <a:r>
              <a:rPr b="1" lang="en-US"/>
              <a:t>one model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model can be represented by </a:t>
            </a:r>
            <a:r>
              <a:rPr b="1" lang="en-US"/>
              <a:t>many diagrams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 </a:t>
            </a:r>
            <a:r>
              <a:rPr b="1" lang="en-US"/>
              <a:t>different</a:t>
            </a:r>
            <a:r>
              <a:rPr lang="en-US"/>
              <a:t> representation of the </a:t>
            </a:r>
            <a:r>
              <a:rPr b="1" lang="en-US"/>
              <a:t>same model</a:t>
            </a:r>
            <a:r>
              <a:rPr lang="en-US"/>
              <a:t> appears on the </a:t>
            </a:r>
            <a:r>
              <a:rPr b="1" lang="en-US"/>
              <a:t>next slide</a:t>
            </a:r>
            <a:endParaRPr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2b594e5a0c6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025" y="1129200"/>
            <a:ext cx="1797150" cy="1647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6" name="Google Shape;166;g2b594e5a0c6_0_5"/>
          <p:cNvSpPr txBox="1"/>
          <p:nvPr>
            <p:ph type="title"/>
          </p:nvPr>
        </p:nvSpPr>
        <p:spPr>
          <a:xfrm>
            <a:off x="504000" y="226077"/>
            <a:ext cx="9072000" cy="63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Using the explanatory power of an IOF ontology</a:t>
            </a:r>
            <a:endParaRPr/>
          </a:p>
        </p:txBody>
      </p:sp>
      <p:pic>
        <p:nvPicPr>
          <p:cNvPr id="167" name="Google Shape;167;g2b594e5a0c6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3376" y="863575"/>
            <a:ext cx="6677873" cy="4401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8" name="Google Shape;168;g2b594e5a0c6_0_5"/>
          <p:cNvSpPr/>
          <p:nvPr/>
        </p:nvSpPr>
        <p:spPr>
          <a:xfrm>
            <a:off x="588450" y="3309100"/>
            <a:ext cx="2010000" cy="184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Note:</a:t>
            </a:r>
            <a:endParaRPr b="1" sz="1800">
              <a:solidFill>
                <a:schemeClr val="dk1"/>
              </a:solidFill>
            </a:endParaRPr>
          </a:p>
          <a:p>
            <a:pPr indent="-170935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2"/>
              <a:buChar char="●"/>
            </a:pPr>
            <a:r>
              <a:rPr lang="en-US" sz="1291">
                <a:solidFill>
                  <a:schemeClr val="dk1"/>
                </a:solidFill>
              </a:rPr>
              <a:t>This notation extends standard UML to cover OWL</a:t>
            </a:r>
            <a:endParaRPr sz="1291">
              <a:solidFill>
                <a:schemeClr val="dk1"/>
              </a:solidFill>
            </a:endParaRPr>
          </a:p>
          <a:p>
            <a:pPr indent="-170935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92"/>
              <a:buChar char="●"/>
            </a:pPr>
            <a:r>
              <a:rPr lang="en-US" sz="1291">
                <a:solidFill>
                  <a:schemeClr val="dk1"/>
                </a:solidFill>
              </a:rPr>
              <a:t>It is implemented in the Cameo Concept Modeler</a:t>
            </a:r>
            <a:endParaRPr sz="129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594e5a0c6_0_61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instances that demonstrate reasoning</a:t>
            </a:r>
            <a:endParaRPr/>
          </a:p>
        </p:txBody>
      </p:sp>
      <p:pic>
        <p:nvPicPr>
          <p:cNvPr id="174" name="Google Shape;174;g2b594e5a0c6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88" y="1477255"/>
            <a:ext cx="9775826" cy="27160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594e5a0c6_0_69"/>
          <p:cNvSpPr txBox="1"/>
          <p:nvPr>
            <p:ph type="title"/>
          </p:nvPr>
        </p:nvSpPr>
        <p:spPr>
          <a:xfrm>
            <a:off x="504000" y="226080"/>
            <a:ext cx="9072000" cy="9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Generating OWL</a:t>
            </a:r>
            <a:endParaRPr/>
          </a:p>
        </p:txBody>
      </p:sp>
      <p:pic>
        <p:nvPicPr>
          <p:cNvPr id="180" name="Google Shape;180;g2b594e5a0c6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488" y="943305"/>
            <a:ext cx="5129994" cy="41931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1" name="Google Shape;181;g2b594e5a0c6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625" y="1477380"/>
            <a:ext cx="6034862" cy="41931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82" name="Google Shape;182;g2b594e5a0c6_0_69"/>
          <p:cNvGrpSpPr/>
          <p:nvPr/>
        </p:nvGrpSpPr>
        <p:grpSpPr>
          <a:xfrm>
            <a:off x="503996" y="1024292"/>
            <a:ext cx="3968923" cy="3621949"/>
            <a:chOff x="2813650" y="744538"/>
            <a:chExt cx="6276963" cy="5728213"/>
          </a:xfrm>
        </p:grpSpPr>
        <p:pic>
          <p:nvPicPr>
            <p:cNvPr id="183" name="Google Shape;183;g2b594e5a0c6_0_6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04363" y="5310700"/>
              <a:ext cx="4286250" cy="11620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184" name="Google Shape;184;g2b594e5a0c6_0_6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13650" y="744538"/>
              <a:ext cx="1990725" cy="47910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b594e5a0c6_0_32"/>
          <p:cNvSpPr txBox="1"/>
          <p:nvPr>
            <p:ph type="title"/>
          </p:nvPr>
        </p:nvSpPr>
        <p:spPr>
          <a:xfrm>
            <a:off x="504000" y="226077"/>
            <a:ext cx="9072000" cy="65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Classes rendered in Protege</a:t>
            </a:r>
            <a:endParaRPr/>
          </a:p>
        </p:txBody>
      </p:sp>
      <p:pic>
        <p:nvPicPr>
          <p:cNvPr id="190" name="Google Shape;190;g2b594e5a0c6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576" y="1182825"/>
            <a:ext cx="3196027" cy="21067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1" name="Google Shape;191;g2b594e5a0c6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2075" y="840205"/>
            <a:ext cx="6227420" cy="419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2022-09-09T13:24:37Z</dcterms:created>
</cp:coreProperties>
</file>