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448" r:id="rId5"/>
    <p:sldId id="2462" r:id="rId6"/>
    <p:sldId id="259" r:id="rId7"/>
    <p:sldId id="2487" r:id="rId8"/>
    <p:sldId id="2486" r:id="rId9"/>
    <p:sldId id="2471" r:id="rId10"/>
    <p:sldId id="2451" r:id="rId11"/>
    <p:sldId id="2480" r:id="rId12"/>
    <p:sldId id="2488" r:id="rId13"/>
    <p:sldId id="2482" r:id="rId14"/>
    <p:sldId id="2483" r:id="rId15"/>
    <p:sldId id="2484" r:id="rId16"/>
    <p:sldId id="2457" r:id="rId17"/>
    <p:sldId id="2476" r:id="rId18"/>
    <p:sldId id="2485" r:id="rId19"/>
    <p:sldId id="243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9757"/>
    <a:srgbClr val="CAF0F8"/>
    <a:srgbClr val="00B4D8"/>
    <a:srgbClr val="03045E"/>
    <a:srgbClr val="01023B"/>
    <a:srgbClr val="898989"/>
    <a:srgbClr val="2F3342"/>
    <a:srgbClr val="A53F52"/>
    <a:srgbClr val="2C2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82653" autoAdjust="0"/>
  </p:normalViewPr>
  <p:slideViewPr>
    <p:cSldViewPr snapToGrid="0">
      <p:cViewPr varScale="1">
        <p:scale>
          <a:sx n="105" d="100"/>
          <a:sy n="105" d="100"/>
        </p:scale>
        <p:origin x="1536" y="176"/>
      </p:cViewPr>
      <p:guideLst>
        <p:guide orient="horz" pos="1992"/>
        <p:guide pos="3840"/>
        <p:guide orient="horz" pos="1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97DFCF-F890-A143-9133-C8B65C9B0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2C281-2434-D94F-B4BD-BA3CD4DB8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D5B4E-BF3E-3B45-A4BA-D6C3B92870D7}" type="datetimeFigureOut">
              <a:rPr lang="en-US" smtClean="0"/>
              <a:t>2/6/24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7CBFA-633D-5540-AFAA-BE1F495EC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B5631-D714-AD41-853B-A883ADC34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E8BC-2AB3-9E4C-9797-2A6F8A74C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8621B-8C8E-49BA-8772-41D0FE75A082}" type="datetimeFigureOut">
              <a:rPr lang="en-US" smtClean="0"/>
              <a:t>2/6/24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B34ED-4CDD-41C9-90F7-D768D5559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7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628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21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D2AB2-0C3E-6191-5561-7887236DD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000BEC-2BD1-B98A-1BCD-8B0D43A21B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0AE0CF-E161-163D-EC3D-A462AEF0A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745F8-3CE5-0995-2E60-43508713B0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79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4F149-8260-13D2-46AC-A939FA3D0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DC3C5A-EF1B-B8B1-3EF2-9D0AFC0868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7C8802-B611-B18D-AE46-0C7B23972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D84A2-9F62-0B61-5764-4BB6FC70FF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970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38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513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59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8B53B-2A02-A9A9-A885-5DF9E3874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F206AD-AF7D-E2CB-BF82-375CC6DCBA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081293-9A35-50A2-A1FC-9BFDEB0F68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59A19-EA75-D259-11F7-BB5C5C9D3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07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7F41E-D17E-968B-B19C-F0725C8FE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D96B43-B061-3F8A-B45F-20E9C00276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EF5DD6-168C-3143-BAF2-F5F85C6274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A9FCC-BE5D-8A5F-7BF6-3F51683F0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10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B2C6E-DB6F-4476-8E95-9F6EC7939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6" y="1060315"/>
            <a:ext cx="11490325" cy="2218959"/>
          </a:xfrm>
        </p:spPr>
        <p:txBody>
          <a:bodyPr anchor="b" anchorCtr="0">
            <a:no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4000" cap="all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4A8DD-9B42-2F05-285B-2BC137F74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2344" y="3700222"/>
            <a:ext cx="5167313" cy="603250"/>
          </a:xfrm>
          <a:gradFill>
            <a:gsLst>
              <a:gs pos="0">
                <a:srgbClr val="03045E"/>
              </a:gs>
              <a:gs pos="45000">
                <a:srgbClr val="00B4D8"/>
              </a:gs>
              <a:gs pos="100000">
                <a:srgbClr val="CAF0F8"/>
              </a:gs>
            </a:gsLst>
            <a:lin ang="10800000" scaled="0"/>
          </a:gra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spc="300" baseline="0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922140"/>
            <a:ext cx="5167313" cy="848311"/>
          </a:xfrm>
        </p:spPr>
        <p:txBody>
          <a:bodyPr>
            <a:norm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YYYY-MM-DD</a:t>
            </a:r>
          </a:p>
        </p:txBody>
      </p:sp>
      <p:pic>
        <p:nvPicPr>
          <p:cNvPr id="4" name="Picture 2" descr="Arizona State University">
            <a:extLst>
              <a:ext uri="{FF2B5EF4-FFF2-40B4-BE49-F238E27FC236}">
                <a16:creationId xmlns:a16="http://schemas.microsoft.com/office/drawing/2014/main" id="{ED90F1AD-A806-6D08-9EED-904B44D3F4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9" y="6063473"/>
            <a:ext cx="867566" cy="67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Q: What is NIST 800-171, and why is it so important? - The Practical ...">
            <a:extLst>
              <a:ext uri="{FF2B5EF4-FFF2-40B4-BE49-F238E27FC236}">
                <a16:creationId xmlns:a16="http://schemas.microsoft.com/office/drawing/2014/main" id="{45737396-A671-3736-7277-3EBAFB80952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7" b="19464"/>
          <a:stretch/>
        </p:blipFill>
        <p:spPr bwMode="auto">
          <a:xfrm>
            <a:off x="10265797" y="6044131"/>
            <a:ext cx="1622787" cy="57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BF52D4-FE2F-9529-095E-7B8DCCE1AB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473" y="6165359"/>
            <a:ext cx="1737024" cy="57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0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0156E-BE02-9BBA-0763-EE0EC2287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107" y="50241"/>
            <a:ext cx="11265694" cy="1304544"/>
          </a:xfrm>
        </p:spPr>
        <p:txBody>
          <a:bodyPr anchor="b" anchorCtr="0"/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D7E0E1A-1E64-4A9A-9C8B-69486BD1123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9900" y="1638300"/>
            <a:ext cx="5156200" cy="1892300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E462965-19D7-4A65-B394-9AE76A5B48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9107" y="3864355"/>
            <a:ext cx="5157787" cy="494506"/>
          </a:xfrm>
        </p:spPr>
        <p:txBody>
          <a:bodyPr>
            <a:normAutofit/>
          </a:bodyPr>
          <a:lstStyle>
            <a:lvl1pPr marL="0" indent="0">
              <a:buNone/>
              <a:defRPr sz="2400" cap="all" spc="300" baseline="0"/>
            </a:lvl1pPr>
          </a:lstStyle>
          <a:p>
            <a:pPr lvl="0"/>
            <a:r>
              <a:rPr lang="en-US" spc="300" dirty="0">
                <a:solidFill>
                  <a:schemeClr val="tx1"/>
                </a:solidFill>
              </a:rPr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43E54-D2B8-A019-ACD6-6F79A320E77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9900" y="4471988"/>
            <a:ext cx="5156200" cy="1997075"/>
          </a:xfr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/>
            </a:lvl2pPr>
            <a:lvl3pPr marL="228600" indent="-2286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/>
            </a:lvl3pPr>
            <a:lvl4pPr marL="228600" indent="-2286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/>
            </a:lvl4pPr>
            <a:lvl5pPr marL="228600" indent="-2286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1A63A52-1E65-414B-BBC3-D31F515791A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59826" y="1638300"/>
            <a:ext cx="5174975" cy="1892300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507BB47-1AB4-42F2-99FF-453A0622B81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59826" y="3864355"/>
            <a:ext cx="5174975" cy="494506"/>
          </a:xfrm>
        </p:spPr>
        <p:txBody>
          <a:bodyPr>
            <a:normAutofit/>
          </a:bodyPr>
          <a:lstStyle>
            <a:lvl1pPr marL="0" indent="0">
              <a:buNone/>
              <a:defRPr sz="2400" cap="all" spc="300" baseline="0"/>
            </a:lvl1pPr>
          </a:lstStyle>
          <a:p>
            <a:pPr lvl="0"/>
            <a:r>
              <a:rPr lang="en-US" spc="300" dirty="0">
                <a:solidFill>
                  <a:schemeClr val="tx1"/>
                </a:solidFill>
              </a:rPr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55348AE-D0F6-8964-FB7A-612A611AD67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59827" y="4471988"/>
            <a:ext cx="5174974" cy="1997075"/>
          </a:xfr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/>
            </a:lvl2pPr>
            <a:lvl3pPr marL="228600" indent="-2286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/>
            </a:lvl3pPr>
            <a:lvl4pPr marL="228600" indent="-2286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/>
            </a:lvl4pPr>
            <a:lvl5pPr marL="228600" indent="-2286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4909F59-7529-454A-A1EF-3CC1EADE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992D3D4B-8668-3B65-F4CC-42E6A0F9CF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7686" y="6356350"/>
            <a:ext cx="1471583" cy="4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7B0BF-E38F-E2A3-143D-4B77377FE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073" y="40193"/>
            <a:ext cx="10281172" cy="1316334"/>
          </a:xfrm>
        </p:spPr>
        <p:txBody>
          <a:bodyPr anchor="b" anchorCtr="0"/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F2918FE-A84E-4303-AEF3-4FD66CDD73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60438" y="1624013"/>
            <a:ext cx="3108325" cy="18923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635DFA1-45D2-4EFE-8BB2-BE96634669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121" y="3676287"/>
            <a:ext cx="3108326" cy="865563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 cap="all" spc="300" baseline="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45BAD2EF-B428-1883-5F6B-BA8B3A18D3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0073" y="4578835"/>
            <a:ext cx="3108326" cy="1892300"/>
          </a:xfrm>
        </p:spPr>
        <p:txBody>
          <a:bodyPr anchor="t" anchorCtr="0">
            <a:noAutofit/>
          </a:bodyPr>
          <a:lstStyle>
            <a:lvl1pPr marL="182880" indent="-18288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cap="none" spc="0" baseline="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r>
              <a:rPr lang="en-US" dirty="0"/>
              <a:t>Fourth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E2401025-9BC9-4BDD-97DA-CA763CF846B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42155" y="1623219"/>
            <a:ext cx="3108325" cy="18923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BD42366C-60A0-D39C-8592-69A1576D07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41837" y="3676287"/>
            <a:ext cx="3108326" cy="865563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 cap="all" spc="300" baseline="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A25B6479-6C48-F3A7-D96C-55AD3C9708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31789" y="4578835"/>
            <a:ext cx="3108326" cy="1892300"/>
          </a:xfrm>
        </p:spPr>
        <p:txBody>
          <a:bodyPr anchor="t" anchorCtr="0">
            <a:noAutofit/>
          </a:bodyPr>
          <a:lstStyle>
            <a:lvl1pPr marL="182880" indent="-18288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cap="none" spc="0" baseline="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r>
              <a:rPr lang="en-US" dirty="0"/>
              <a:t>Fourth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B7C4AAB6-897A-4ABD-AD50-2D86B197E9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2920" y="1623219"/>
            <a:ext cx="3108325" cy="18923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3C134F8D-319C-699E-00ED-2C497397EE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2919" y="3676287"/>
            <a:ext cx="3108326" cy="865563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 cap="all" spc="300" baseline="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52A27F04-C302-800F-5FE5-9B7FA2DBED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871" y="4578835"/>
            <a:ext cx="3108326" cy="1892300"/>
          </a:xfrm>
        </p:spPr>
        <p:txBody>
          <a:bodyPr anchor="t" anchorCtr="0">
            <a:noAutofit/>
          </a:bodyPr>
          <a:lstStyle>
            <a:lvl1pPr marL="182880" indent="-18288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cap="none" spc="0" baseline="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r>
              <a:rPr lang="en-US" dirty="0"/>
              <a:t>Fourth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F09E06A6-BFDD-42BD-BA69-2CD3BEF0F7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39D84EE1-70BA-1BAF-7FD6-AA916AC63D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7686" y="6356350"/>
            <a:ext cx="1471583" cy="4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6CDEBF2-B5C9-4887-B717-81C3D1A73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170822"/>
            <a:ext cx="5897218" cy="1325453"/>
          </a:xfrm>
        </p:spPr>
        <p:txBody>
          <a:bodyPr lIns="91440" rIns="91440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416550" cy="6858000"/>
          </a:xfrm>
          <a:effectLst/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6A7FA3-8C13-4E5A-88C4-4357C8ACD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7044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rgbClr val="CAF0F8"/>
              </a:gs>
              <a:gs pos="50000">
                <a:srgbClr val="00B4D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56A3C7F-97D5-51E2-9BDF-90E2BD0801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8" y="1635323"/>
            <a:ext cx="5897217" cy="365125"/>
          </a:xfrm>
        </p:spPr>
        <p:txBody>
          <a:bodyPr l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cap="all" spc="3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B1FEB2D-A892-CF1D-2EAD-3139AB45F79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5998" y="2101808"/>
            <a:ext cx="5897217" cy="554037"/>
          </a:xfrm>
        </p:spPr>
        <p:txBody>
          <a:bodyPr lIns="91440"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B2D88A4-3801-6C61-D989-4358C9A25C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5998" y="2824477"/>
            <a:ext cx="5897217" cy="365125"/>
          </a:xfrm>
        </p:spPr>
        <p:txBody>
          <a:bodyPr l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cap="all" spc="3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C43D83DE-2A76-BAD3-6A75-BD1BE8A1AB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5998" y="3290962"/>
            <a:ext cx="5897217" cy="554037"/>
          </a:xfrm>
        </p:spPr>
        <p:txBody>
          <a:bodyPr lIns="91440"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6C9F708-458D-0C90-AA62-4F4E1BE98CE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5998" y="4005037"/>
            <a:ext cx="5897217" cy="365125"/>
          </a:xfrm>
        </p:spPr>
        <p:txBody>
          <a:bodyPr l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cap="all" spc="3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8A4FEA4-71DB-CBBC-4183-C55650B07AB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5998" y="4471522"/>
            <a:ext cx="5897217" cy="554037"/>
          </a:xfrm>
        </p:spPr>
        <p:txBody>
          <a:bodyPr lIns="91440"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1BAC13E-D6C4-66D0-6DF5-9FDB08CD8F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5998" y="5194191"/>
            <a:ext cx="5897217" cy="365125"/>
          </a:xfrm>
        </p:spPr>
        <p:txBody>
          <a:bodyPr l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cap="all" spc="3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54AFEF2-F55D-17EA-E93E-AC4F233B93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5998" y="5660676"/>
            <a:ext cx="5897217" cy="554037"/>
          </a:xfrm>
        </p:spPr>
        <p:txBody>
          <a:bodyPr lIns="91440"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A2061C8A-B881-30DC-A601-DD17DEBF47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7686" y="6356350"/>
            <a:ext cx="1471583" cy="4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8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dots&#10;&#10;Description automatically generated">
            <a:extLst>
              <a:ext uri="{FF2B5EF4-FFF2-40B4-BE49-F238E27FC236}">
                <a16:creationId xmlns:a16="http://schemas.microsoft.com/office/drawing/2014/main" id="{A7778945-CDEB-9A7F-80F5-5A2906972A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8E9930A-72A3-290D-B835-F73AD5366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195" y="1069675"/>
            <a:ext cx="11015612" cy="1499321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7C9DAF4-07EB-3C9A-A08C-3EBC3F87B2A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754768" y="3105917"/>
            <a:ext cx="731520" cy="731520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1D89734B-03E0-4ADE-8F62-C819F3E97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8812" y="3893330"/>
            <a:ext cx="3736664" cy="518795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9154656-6832-6744-5242-633FFE1D17B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730238" y="3105917"/>
            <a:ext cx="731520" cy="731520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85971F4D-8B59-4B3E-9169-64E0EF1BA8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41056" y="3893330"/>
            <a:ext cx="3736658" cy="518795"/>
          </a:xfrm>
        </p:spPr>
        <p:txBody>
          <a:bodyPr>
            <a:norm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40271905-3743-286E-3C76-62B0063D596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05712" y="3105917"/>
            <a:ext cx="731520" cy="731520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90B19777-E2ED-419C-B486-857117FD08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6525" y="3893330"/>
            <a:ext cx="3736663" cy="518795"/>
          </a:xfrm>
        </p:spPr>
        <p:txBody>
          <a:bodyPr>
            <a:norm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137992"/>
            <a:ext cx="5167313" cy="518795"/>
          </a:xfrm>
          <a:gradFill flip="none" rotWithShape="1">
            <a:gsLst>
              <a:gs pos="0">
                <a:srgbClr val="03045E"/>
              </a:gs>
              <a:gs pos="100000">
                <a:srgbClr val="CAF0F8"/>
              </a:gs>
              <a:gs pos="50000">
                <a:srgbClr val="00B4D8"/>
              </a:gs>
            </a:gsLst>
            <a:lin ang="10800000" scaled="1"/>
            <a:tileRect/>
          </a:gra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2" name="Picture 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F9703691-2084-64C2-6E3D-1E70F6326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327" y="6385214"/>
            <a:ext cx="2187209" cy="37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4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3D428-B974-43F4-9246-0A2EECA11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820" y="136525"/>
            <a:ext cx="4846320" cy="169231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spcBef>
                <a:spcPts val="1000"/>
              </a:spcBef>
              <a:defRPr sz="3200"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/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00A38D-CFE8-4333-B9D2-D3E7EACA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8820" y="2078875"/>
            <a:ext cx="4114800" cy="3798888"/>
          </a:xfrm>
        </p:spPr>
        <p:txBody>
          <a:bodyPr>
            <a:normAutofit/>
          </a:bodyPr>
          <a:lstStyle>
            <a:lvl1pPr marL="0" indent="0">
              <a:buNone/>
              <a:defRPr sz="1800" cap="all" spc="30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A8588E-221D-4931-A290-C5C418443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68820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rgbClr val="03045E"/>
              </a:gs>
              <a:gs pos="100000">
                <a:srgbClr val="CAF0F8"/>
              </a:gs>
              <a:gs pos="50000">
                <a:srgbClr val="00B4D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C2450BFC-02BE-8986-3D46-15F9CF69D3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7686" y="6356350"/>
            <a:ext cx="1471583" cy="471761"/>
          </a:xfrm>
          <a:prstGeom prst="rect">
            <a:avLst/>
          </a:prstGeom>
        </p:spPr>
      </p:pic>
      <p:pic>
        <p:nvPicPr>
          <p:cNvPr id="2052" name="Picture 4" descr="A brief video introduction to the NIST framework - IP Performance">
            <a:extLst>
              <a:ext uri="{FF2B5EF4-FFF2-40B4-BE49-F238E27FC236}">
                <a16:creationId xmlns:a16="http://schemas.microsoft.com/office/drawing/2014/main" id="{F95031B9-FF90-4B0D-7D68-662A2514A5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6" y="6219270"/>
            <a:ext cx="1515341" cy="6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11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0E4A3-5566-43FE-A59F-2C4F4FE7F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24572"/>
            <a:ext cx="5897217" cy="1471703"/>
          </a:xfrm>
        </p:spPr>
        <p:txBody>
          <a:bodyPr lIns="91440" rIns="91440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416550" cy="6858000"/>
          </a:xfrm>
          <a:effectLst/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5539E44-E270-49B4-8B0A-07870325A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5395" y="1546138"/>
            <a:ext cx="4023360" cy="464871"/>
          </a:xfrm>
          <a:gradFill flip="none" rotWithShape="1">
            <a:gsLst>
              <a:gs pos="0">
                <a:srgbClr val="03045E"/>
              </a:gs>
              <a:gs pos="100000">
                <a:srgbClr val="CAF0F8"/>
              </a:gs>
              <a:gs pos="50000">
                <a:srgbClr val="00B4D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400" cap="all" spc="300" baseline="0" dirty="0">
                <a:solidFill>
                  <a:schemeClr val="l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E20AE-BE16-CA42-4851-31C48D64A6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2782674"/>
            <a:ext cx="4122755" cy="269367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1F52CD14-0D35-57EF-8101-CE08581F4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7686" y="6356350"/>
            <a:ext cx="1471583" cy="4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3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135465"/>
            <a:ext cx="5012987" cy="2788704"/>
          </a:xfrm>
        </p:spPr>
        <p:txBody>
          <a:bodyPr anchor="b"/>
          <a:lstStyle>
            <a:lvl1pPr algn="l">
              <a:defRPr sz="4000" spc="3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67922"/>
              <a:gd name="connsiteX1" fmla="*/ 6096000 w 6096000"/>
              <a:gd name="connsiteY1" fmla="*/ 0 h 6867922"/>
              <a:gd name="connsiteX2" fmla="*/ 4228633 w 6096000"/>
              <a:gd name="connsiteY2" fmla="*/ 6867922 h 6867922"/>
              <a:gd name="connsiteX3" fmla="*/ 0 w 6096000"/>
              <a:gd name="connsiteY3" fmla="*/ 6858000 h 6867922"/>
              <a:gd name="connsiteX4" fmla="*/ 0 w 6096000"/>
              <a:gd name="connsiteY4" fmla="*/ 0 h 686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378134"/>
            <a:ext cx="5012987" cy="365125"/>
          </a:xfrm>
          <a:gradFill flip="none" rotWithShape="1">
            <a:gsLst>
              <a:gs pos="0">
                <a:srgbClr val="03045E"/>
              </a:gs>
              <a:gs pos="100000">
                <a:srgbClr val="CAF0F8"/>
              </a:gs>
              <a:gs pos="50000">
                <a:srgbClr val="00B4D8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400" cap="all" spc="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4341DA7B-CDD8-EB58-6246-9664A4902F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7686" y="6356350"/>
            <a:ext cx="1471583" cy="4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136525"/>
            <a:ext cx="11002962" cy="1455179"/>
          </a:xfrm>
        </p:spPr>
        <p:txBody>
          <a:bodyPr anchor="b" anchorCtr="0">
            <a:noAutofit/>
          </a:bodyPr>
          <a:lstStyle>
            <a:lvl1pPr>
              <a:defRPr sz="4800" spc="3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A60B7-2499-42C6-8A74-ACDAE245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A8CF04A7-7481-0C44-2DA2-9B2B985904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7686" y="6356350"/>
            <a:ext cx="1471583" cy="4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3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136525"/>
            <a:ext cx="11002962" cy="1455179"/>
          </a:xfrm>
        </p:spPr>
        <p:txBody>
          <a:bodyPr anchor="b" anchorCtr="0">
            <a:noAutofit/>
          </a:bodyPr>
          <a:lstStyle>
            <a:lvl1pPr>
              <a:defRPr sz="4800" spc="3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311A09-391F-D047-3028-E943A99640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93727" y="1591703"/>
            <a:ext cx="11002962" cy="476464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A60B7-2499-42C6-8A74-ACDAE245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784DAB5E-45FC-CE13-7C5E-6F706F67B6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7686" y="6356350"/>
            <a:ext cx="1471583" cy="4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8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136525"/>
            <a:ext cx="11002962" cy="1455179"/>
          </a:xfrm>
        </p:spPr>
        <p:txBody>
          <a:bodyPr anchor="b" anchorCtr="0">
            <a:noAutofit/>
          </a:bodyPr>
          <a:lstStyle>
            <a:lvl1pPr>
              <a:defRPr sz="4800" spc="3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311A09-391F-D047-3028-E943A99640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94519" y="2205872"/>
            <a:ext cx="11002962" cy="368588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A60B7-2499-42C6-8A74-ACDAE245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302EDCBE-F5C9-3A45-C161-9D303AE242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7686" y="6356350"/>
            <a:ext cx="1471583" cy="4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3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79BAC-E989-4203-B9B4-662803654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4607137"/>
            <a:ext cx="4114800" cy="421480"/>
          </a:xfrm>
          <a:gradFill flip="none" rotWithShape="1">
            <a:gsLst>
              <a:gs pos="0">
                <a:srgbClr val="03045E"/>
              </a:gs>
              <a:gs pos="100000">
                <a:srgbClr val="CAF0F8"/>
              </a:gs>
              <a:gs pos="50000">
                <a:srgbClr val="00B4D8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algn="ctr">
              <a:defRPr sz="1400" spc="300" baseline="0"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CCC81E-A013-4315-AD13-97BA3AA955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8756" y="1569719"/>
            <a:ext cx="9234488" cy="2651443"/>
          </a:xfrm>
        </p:spPr>
        <p:txBody>
          <a:bodyPr bIns="274320" anchor="b">
            <a:normAutofit/>
          </a:bodyPr>
          <a:lstStyle>
            <a:lvl1pPr marL="0" indent="0" algn="ctr">
              <a:buNone/>
              <a:defRPr sz="3200" cap="all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44AD245-F64E-0CEA-3EF2-AF8C6A26C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84327" y="6385214"/>
            <a:ext cx="2187209" cy="37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5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4"/>
            <a:ext cx="4018722" cy="1781980"/>
          </a:xfrm>
        </p:spPr>
        <p:txBody>
          <a:bodyPr lIns="0" rIns="0" anchor="ctr" anchorCtr="0">
            <a:noAutofit/>
          </a:bodyPr>
          <a:lstStyle>
            <a:lvl1pPr algn="l">
              <a:defRPr sz="3200" spc="300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CA175D-816E-4F70-96CC-8A1FD0EB16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6600" y="365125"/>
            <a:ext cx="2997200" cy="178197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23519C8-24DE-471D-85A9-7A8AFACEC4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51300" y="365125"/>
            <a:ext cx="2997200" cy="178197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47F0F1E-7AF5-4B76-928C-7B28010C4F9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600" y="2422525"/>
            <a:ext cx="2997200" cy="178197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63D0E8E-9491-4AF0-918D-A0B782C5FD6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51300" y="2422525"/>
            <a:ext cx="2997200" cy="178197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42F54CB-9200-4D74-968A-0A3E5871D9E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6600" y="4479925"/>
            <a:ext cx="2997200" cy="178197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D925119-27E3-496E-86BC-23416F94FB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051300" y="4479925"/>
            <a:ext cx="2997200" cy="178197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93AF7-D4DC-42B5-8A4F-B5F3ABBB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81678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rgbClr val="03045E"/>
              </a:gs>
              <a:gs pos="100000">
                <a:srgbClr val="CAF0F8"/>
              </a:gs>
              <a:gs pos="50000">
                <a:srgbClr val="00B4D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281DF4-BD72-3F1E-8B04-6205D7C5C8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92278" y="2422525"/>
            <a:ext cx="1813685" cy="718013"/>
          </a:xfrm>
        </p:spPr>
        <p:txBody>
          <a:bodyPr l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spc="3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FA84CC6-BD0B-002A-5FFA-708B69C4C2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92278" y="3161514"/>
            <a:ext cx="1813685" cy="365125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DF5AB02-45DE-2A85-A817-6FA37AD981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97315" y="2429338"/>
            <a:ext cx="1813685" cy="718013"/>
          </a:xfrm>
        </p:spPr>
        <p:txBody>
          <a:bodyPr l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spc="3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4138391-4411-4BD0-D8AD-D001BF46DCA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97315" y="3158271"/>
            <a:ext cx="1813685" cy="365125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E1BE558-411F-87F3-71EE-1782FC824F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92278" y="3625282"/>
            <a:ext cx="1813685" cy="718013"/>
          </a:xfrm>
        </p:spPr>
        <p:txBody>
          <a:bodyPr l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spc="3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08EED18-0FEB-480C-03BC-CC12E4603C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92278" y="4354222"/>
            <a:ext cx="1813685" cy="365125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95CBCFF-0E55-BCFC-8CBE-723A9BD000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997314" y="3604563"/>
            <a:ext cx="1813686" cy="718013"/>
          </a:xfrm>
        </p:spPr>
        <p:txBody>
          <a:bodyPr l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spc="3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9088F0C-EE6F-2847-CFAA-9D94686187E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997314" y="4333500"/>
            <a:ext cx="1813686" cy="365125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8120BC8-9E46-E919-6015-FABAA65888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93957" y="4891306"/>
            <a:ext cx="1812006" cy="718013"/>
          </a:xfrm>
        </p:spPr>
        <p:txBody>
          <a:bodyPr l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spc="3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DA6AFA01-4607-12C7-E4CA-8AAB4BADECA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93957" y="5620243"/>
            <a:ext cx="1812006" cy="365125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9AE8D05-699D-7672-D652-F638E376296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98994" y="4888062"/>
            <a:ext cx="1812006" cy="718013"/>
          </a:xfrm>
        </p:spPr>
        <p:txBody>
          <a:bodyPr l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spc="3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8C054886-505C-671E-F2BA-D9842DA583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98994" y="5616999"/>
            <a:ext cx="1812006" cy="365125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3DEB48E0-328C-45EE-A8BD-90E6AB26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934C612A-89B6-8170-F744-F3D19BC55A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45100"/>
            <a:ext cx="1471583" cy="4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12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5F96C-D634-4A69-95EC-3D002BD6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65125"/>
            <a:ext cx="11002962" cy="823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57E98-D0FB-43E3-98BC-711F6A2F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519" y="1365813"/>
            <a:ext cx="10989920" cy="4811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65B72-2E86-4BA3-94F2-3ADFA40B7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1F3FD-3DB9-46B7-85E1-E8B8878A4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1" r:id="rId3"/>
    <p:sldLayoutId id="2147483651" r:id="rId4"/>
    <p:sldLayoutId id="2147483677" r:id="rId5"/>
    <p:sldLayoutId id="2147483685" r:id="rId6"/>
    <p:sldLayoutId id="2147483686" r:id="rId7"/>
    <p:sldLayoutId id="2147483666" r:id="rId8"/>
    <p:sldLayoutId id="2147483681" r:id="rId9"/>
    <p:sldLayoutId id="2147483683" r:id="rId10"/>
    <p:sldLayoutId id="2147483682" r:id="rId11"/>
    <p:sldLayoutId id="2147483684" r:id="rId12"/>
    <p:sldLayoutId id="2147483680" r:id="rId13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">
            <a:extLst>
              <a:ext uri="{FF2B5EF4-FFF2-40B4-BE49-F238E27FC236}">
                <a16:creationId xmlns:a16="http://schemas.microsoft.com/office/drawing/2014/main" id="{9AB29DBC-55D3-49D9-BB44-4936739C4B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9DC1498-E692-42BA-B69F-6D37E6CF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6" y="1060315"/>
            <a:ext cx="11490325" cy="2218959"/>
          </a:xfrm>
        </p:spPr>
        <p:txBody>
          <a:bodyPr/>
          <a:lstStyle/>
          <a:p>
            <a:r>
              <a:rPr lang="en-US" dirty="0">
                <a:ea typeface="Roboto" panose="02000000000000000000" pitchFamily="2" charset="0"/>
                <a:cs typeface="Roboto" panose="02000000000000000000" pitchFamily="2" charset="0"/>
              </a:rPr>
              <a:t>IOF SYSTEMS ENGINEERING </a:t>
            </a:r>
            <a:br>
              <a:rPr lang="en-US" dirty="0"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dirty="0">
                <a:ea typeface="Roboto" panose="02000000000000000000" pitchFamily="2" charset="0"/>
                <a:cs typeface="Roboto" panose="02000000000000000000" pitchFamily="2" charset="0"/>
              </a:rPr>
              <a:t>WORKING GROUP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865526-EC39-4780-A2A8-274A80A5C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12344" y="3700222"/>
            <a:ext cx="5167313" cy="603250"/>
          </a:xfrm>
          <a:gradFill>
            <a:gsLst>
              <a:gs pos="0">
                <a:srgbClr val="03045E"/>
              </a:gs>
              <a:gs pos="45000">
                <a:srgbClr val="00B4D8"/>
              </a:gs>
              <a:gs pos="100000">
                <a:srgbClr val="CAF0F8"/>
              </a:gs>
            </a:gsLst>
          </a:gradFill>
        </p:spPr>
        <p:txBody>
          <a:bodyPr/>
          <a:lstStyle/>
          <a:p>
            <a:r>
              <a:rPr lang="en-US" dirty="0"/>
              <a:t>Annual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E828D-1E63-455F-949D-0C5454A7FE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3" y="5922140"/>
            <a:ext cx="5167313" cy="848311"/>
          </a:xfrm>
        </p:spPr>
        <p:txBody>
          <a:bodyPr/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February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A50819-12C1-2871-3B83-A6495B12DE32}"/>
              </a:ext>
            </a:extLst>
          </p:cNvPr>
          <p:cNvSpPr txBox="1"/>
          <p:nvPr/>
        </p:nvSpPr>
        <p:spPr>
          <a:xfrm>
            <a:off x="4869951" y="4795022"/>
            <a:ext cx="505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Jinzhi LU  and Jim Logan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7832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3C2CA-31BD-DD12-A37B-FDC676DA2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 with ACSI / UOF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09D06-C961-ADD3-17CA-91339D2278A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4519" y="2205872"/>
            <a:ext cx="10954750" cy="36858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ACSI := Alabama CubeSat Initiative</a:t>
            </a:r>
          </a:p>
          <a:p>
            <a:r>
              <a:rPr lang="en-US" dirty="0"/>
              <a:t>UOF := Unified Ontologies Foundry</a:t>
            </a:r>
          </a:p>
          <a:p>
            <a:r>
              <a:rPr lang="en-US" dirty="0"/>
              <a:t>Discussions with Dr. Michael Halvorson, ACSI Chief Engineer</a:t>
            </a:r>
          </a:p>
          <a:p>
            <a:pPr lvl="1"/>
            <a:r>
              <a:rPr lang="en-US" dirty="0"/>
              <a:t>Explained EMPIRE (Engineering Management Platform for Integration, Realization, and Execution)</a:t>
            </a:r>
          </a:p>
          <a:p>
            <a:pPr lvl="2"/>
            <a:r>
              <a:rPr lang="en-US" dirty="0"/>
              <a:t>Model-Based Project Management</a:t>
            </a:r>
          </a:p>
          <a:p>
            <a:pPr lvl="1"/>
            <a:r>
              <a:rPr lang="en-US" dirty="0"/>
              <a:t>Discussed overlap between our efforts</a:t>
            </a:r>
          </a:p>
          <a:p>
            <a:pPr lvl="1"/>
            <a:r>
              <a:rPr lang="en-US" dirty="0"/>
              <a:t>Raised BFO, IOF, and CCO concerns</a:t>
            </a:r>
          </a:p>
          <a:p>
            <a:r>
              <a:rPr lang="en-US" dirty="0"/>
              <a:t>See slides posted on 2023-09-06</a:t>
            </a:r>
          </a:p>
          <a:p>
            <a:r>
              <a:rPr lang="en-US" dirty="0"/>
              <a:t>Both sides expressed the desire to collaborate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17D12-0FC6-FE26-0075-5BB0AC336F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79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76157-9333-B1B7-21E9-01FBDFB0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Established a Working OWL Ontology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11763-5940-9706-C626-563299E7A1C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4519" y="1695735"/>
            <a:ext cx="5501481" cy="42623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Added an initial OWL ontology to a branch (“system-engineering-dev”) in the IOF GitHub repository</a:t>
            </a:r>
          </a:p>
          <a:p>
            <a:pPr lvl="1"/>
            <a:r>
              <a:rPr lang="en-US" dirty="0"/>
              <a:t>Contained 86 classes, 17 object properties, 29 annotation properties</a:t>
            </a:r>
          </a:p>
          <a:p>
            <a:pPr lvl="1"/>
            <a:r>
              <a:rPr lang="en-US" dirty="0"/>
              <a:t>See “</a:t>
            </a:r>
            <a:r>
              <a:rPr lang="en-US" dirty="0" err="1"/>
              <a:t>SystemsEngineering.rdf</a:t>
            </a:r>
            <a:r>
              <a:rPr lang="en-US" dirty="0"/>
              <a:t>”</a:t>
            </a:r>
          </a:p>
          <a:p>
            <a:r>
              <a:rPr lang="en-US" dirty="0"/>
              <a:t>Included the IOF Core and Annotations ontologies</a:t>
            </a:r>
          </a:p>
          <a:p>
            <a:r>
              <a:rPr lang="en-US" dirty="0"/>
              <a:t>Added configuration files for the IOF Viewer</a:t>
            </a:r>
          </a:p>
          <a:p>
            <a:r>
              <a:rPr lang="en-US" dirty="0"/>
              <a:t>Resolved hanging reasoners by moving aside all but recently-discussed terms</a:t>
            </a:r>
          </a:p>
          <a:p>
            <a:pPr lvl="1"/>
            <a:r>
              <a:rPr lang="en-US" dirty="0"/>
              <a:t>See “</a:t>
            </a:r>
            <a:r>
              <a:rPr lang="en-US" b="1" dirty="0" err="1"/>
              <a:t>Raw</a:t>
            </a:r>
            <a:r>
              <a:rPr lang="en-US" dirty="0" err="1"/>
              <a:t>SystemsEngineering.rdf</a:t>
            </a:r>
            <a:r>
              <a:rPr lang="en-US" dirty="0"/>
              <a:t>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C0D1B-024C-4E5D-FB19-02F80F9CF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C1ABD6-A765-2C3F-4745-DF8C7EBE0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825" y="1938448"/>
            <a:ext cx="5742392" cy="377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97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23AEF-6813-6441-DA3A-4CFA27137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Reset our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F2F37-01E8-6D98-3800-FB30870669F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Discussed the new IOF process</a:t>
            </a:r>
          </a:p>
          <a:p>
            <a:r>
              <a:rPr lang="en-US" dirty="0"/>
              <a:t>Refined our goals:</a:t>
            </a:r>
          </a:p>
          <a:p>
            <a:pPr lvl="1"/>
            <a:r>
              <a:rPr lang="en-US" dirty="0"/>
              <a:t>Augment other modeling languages (e.g., SysML)</a:t>
            </a:r>
          </a:p>
          <a:p>
            <a:pPr lvl="1"/>
            <a:r>
              <a:rPr lang="en-US" dirty="0"/>
              <a:t>Link systems-engineering notions to other disciplines (e.g., materials science, supply chain, and production planning and scheduling)</a:t>
            </a:r>
          </a:p>
          <a:p>
            <a:r>
              <a:rPr lang="en-US" dirty="0"/>
              <a:t>At this summit, we would like to:</a:t>
            </a:r>
          </a:p>
          <a:p>
            <a:pPr lvl="1"/>
            <a:r>
              <a:rPr lang="en-US" dirty="0"/>
              <a:t>Elicit and document business problems</a:t>
            </a:r>
          </a:p>
          <a:p>
            <a:pPr lvl="1"/>
            <a:r>
              <a:rPr lang="en-US" dirty="0"/>
              <a:t>Define some “epic user stories” and use cases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70298-86F8-11CE-5BDA-52AA108429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44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135465"/>
            <a:ext cx="5012987" cy="2788704"/>
          </a:xfrm>
        </p:spPr>
        <p:txBody>
          <a:bodyPr>
            <a:normAutofit/>
          </a:bodyPr>
          <a:lstStyle/>
          <a:p>
            <a:r>
              <a:rPr lang="en-US" dirty="0"/>
              <a:t>What’s next</a:t>
            </a:r>
          </a:p>
        </p:txBody>
      </p:sp>
      <p:pic>
        <p:nvPicPr>
          <p:cNvPr id="13" name="Picture Placeholder 12" descr="close up of computer on top of table against a brick wall">
            <a:extLst>
              <a:ext uri="{FF2B5EF4-FFF2-40B4-BE49-F238E27FC236}">
                <a16:creationId xmlns:a16="http://schemas.microsoft.com/office/drawing/2014/main" id="{90BB9493-60B4-4B89-89CE-E1F8BF6C4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233" r="20233"/>
          <a:stretch/>
        </p:blipFill>
        <p:spPr>
          <a:xfrm>
            <a:off x="0" y="0"/>
            <a:ext cx="6096000" cy="686792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9B872F-6332-408E-9135-B871F0C90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4378134"/>
            <a:ext cx="5012987" cy="365125"/>
          </a:xfrm>
        </p:spPr>
        <p:txBody>
          <a:bodyPr/>
          <a:lstStyle/>
          <a:p>
            <a:r>
              <a:rPr lang="en-US" dirty="0"/>
              <a:t>LOOKING AHEAD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DD8A0-BD53-4DBF-949B-0D64D12D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9269" y="6468303"/>
            <a:ext cx="443948" cy="365125"/>
          </a:xfrm>
        </p:spPr>
        <p:txBody>
          <a:bodyPr/>
          <a:lstStyle/>
          <a:p>
            <a:fld id="{8C2E478F-E849-4A8C-AF1F-CBCC78A7CBF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405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9B94B-FCCF-0F7E-3AD0-CF7867251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4D2CFB9-B668-6ED7-EEA3-F317CD04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36525"/>
            <a:ext cx="11002962" cy="1455179"/>
          </a:xfrm>
        </p:spPr>
        <p:txBody>
          <a:bodyPr/>
          <a:lstStyle/>
          <a:p>
            <a:r>
              <a:rPr lang="en-US" dirty="0"/>
              <a:t>Plan for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EEC653-7700-A6F7-00FE-6BCAF67D2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49269" y="6468303"/>
            <a:ext cx="443948" cy="365125"/>
          </a:xfrm>
        </p:spPr>
        <p:txBody>
          <a:bodyPr/>
          <a:lstStyle/>
          <a:p>
            <a:fld id="{8C2E478F-E849-4A8C-AF1F-CBCC78A7CBF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F67824-FC05-9453-5DF9-C70613FFC92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4519" y="1684422"/>
            <a:ext cx="11002962" cy="458162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Follow the IOF process more closely</a:t>
            </a:r>
          </a:p>
          <a:p>
            <a:pPr lvl="1"/>
            <a:r>
              <a:rPr lang="en-US" dirty="0"/>
              <a:t>Elicit and document business problems, use cases, and epic user stories</a:t>
            </a:r>
          </a:p>
          <a:p>
            <a:pPr lvl="1"/>
            <a:r>
              <a:rPr lang="en-US" dirty="0"/>
              <a:t>Break down epics into smaller user stories</a:t>
            </a:r>
          </a:p>
          <a:p>
            <a:pPr lvl="1"/>
            <a:r>
              <a:rPr lang="en-US" dirty="0"/>
              <a:t>Prioritize terms based on user stories</a:t>
            </a:r>
          </a:p>
          <a:p>
            <a:r>
              <a:rPr lang="en-US" dirty="0"/>
              <a:t>Collaborate</a:t>
            </a:r>
          </a:p>
          <a:p>
            <a:pPr lvl="1"/>
            <a:r>
              <a:rPr lang="en-US" dirty="0"/>
              <a:t>Work with the PPS WG on the design of future things and on digital twins</a:t>
            </a:r>
          </a:p>
          <a:p>
            <a:pPr lvl="1"/>
            <a:r>
              <a:rPr lang="en-US" dirty="0"/>
              <a:t>Possibly work with ACSI / UOF</a:t>
            </a:r>
          </a:p>
          <a:p>
            <a:r>
              <a:rPr lang="en-US" dirty="0"/>
              <a:t>Release a version of the Systems Engineering OWL ontology by Q4 of 2024</a:t>
            </a:r>
          </a:p>
          <a:p>
            <a:pPr lvl="1"/>
            <a:r>
              <a:rPr lang="en-US" dirty="0"/>
              <a:t>Focus on terms supporting user stories</a:t>
            </a:r>
          </a:p>
          <a:p>
            <a:pPr lvl="1"/>
            <a:r>
              <a:rPr lang="en-US" dirty="0"/>
              <a:t>Reach consensus on how to ontologize those terms</a:t>
            </a:r>
          </a:p>
          <a:p>
            <a:pPr lvl="1"/>
            <a:r>
              <a:rPr lang="en-US" dirty="0"/>
              <a:t>Axiomatize those terms in OWL using existing properties</a:t>
            </a:r>
          </a:p>
          <a:p>
            <a:pPr lvl="1"/>
            <a:r>
              <a:rPr lang="en-US" dirty="0"/>
              <a:t>Add IOF-required annotations (e.g., FOL axioms, definitions, sources)</a:t>
            </a:r>
          </a:p>
          <a:p>
            <a:pPr lvl="1"/>
            <a:r>
              <a:rPr lang="en-US" dirty="0"/>
              <a:t>Pass hygiene tests</a:t>
            </a:r>
          </a:p>
          <a:p>
            <a:r>
              <a:rPr lang="en-US" dirty="0"/>
              <a:t>Write a white paper for INCOSE that documents our progress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03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6E99B-5CDE-8FCC-206C-0C4D89457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282EFF-005C-046F-0ED3-1EA1FD68A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70822"/>
            <a:ext cx="5897218" cy="132545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13" name="Picture Placeholder 5" descr="person staring at blueprints on a brick wall">
            <a:extLst>
              <a:ext uri="{FF2B5EF4-FFF2-40B4-BE49-F238E27FC236}">
                <a16:creationId xmlns:a16="http://schemas.microsoft.com/office/drawing/2014/main" id="{F3D527B6-396F-9CB1-2D01-64429FD5986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3673" r="23673"/>
          <a:stretch/>
        </p:blipFill>
        <p:spPr>
          <a:xfrm>
            <a:off x="0" y="0"/>
            <a:ext cx="5416550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AF951-7CBC-F5F0-7526-F293934FE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</p:spPr>
        <p:txBody>
          <a:bodyPr/>
          <a:lstStyle/>
          <a:p>
            <a:fld id="{8C2E478F-E849-4A8C-AF1F-CBCC78A7CBF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96CDBBA-8F16-D6B0-A451-AEDDE9CA5AA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Systems Engineering Ontology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CFD6BE5-068C-DDA3-DC74-D6F6CC7AB0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After good progress in 2024, follow the IOF process more closely and release this year.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5A118651-4D5E-F2A8-FBB5-82A67E68AD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B6922A26-3374-9099-2D4F-0736643A994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Continue working with the PPS WG and ACSI / UOF.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2FF8DE0-F200-CC7F-78CE-89CE34E98E7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F21AD186-0621-CF46-625B-A0DC6FC2D10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Write a white paper for INCOSE.</a:t>
            </a:r>
          </a:p>
        </p:txBody>
      </p:sp>
    </p:spTree>
    <p:extLst>
      <p:ext uri="{BB962C8B-B14F-4D97-AF65-F5344CB8AC3E}">
        <p14:creationId xmlns:p14="http://schemas.microsoft.com/office/powerpoint/2010/main" val="1400407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7706BE-EF2E-459C-8778-01DDD354C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195" y="1069675"/>
            <a:ext cx="11015612" cy="1499321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pic>
        <p:nvPicPr>
          <p:cNvPr id="81" name="Picture Placeholder 80" descr="Headshot Icon">
            <a:extLst>
              <a:ext uri="{FF2B5EF4-FFF2-40B4-BE49-F238E27FC236}">
                <a16:creationId xmlns:a16="http://schemas.microsoft.com/office/drawing/2014/main" id="{771D4BEA-C5CF-36DF-7AE9-464FA6599B63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38654" y="3429000"/>
            <a:ext cx="731520" cy="73152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070B25-2BBC-49AC-9CFA-1CD7195DF2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64297" y="3535362"/>
            <a:ext cx="6640959" cy="51879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Jinzhi LU  and Jim Logan, </a:t>
            </a:r>
            <a:r>
              <a:rPr lang="en-US" dirty="0" err="1"/>
              <a:t>iof</a:t>
            </a:r>
            <a:r>
              <a:rPr lang="en-US" dirty="0"/>
              <a:t> se </a:t>
            </a:r>
            <a:r>
              <a:rPr lang="en-US" dirty="0" err="1"/>
              <a:t>wg</a:t>
            </a:r>
            <a:r>
              <a:rPr lang="en-US" dirty="0"/>
              <a:t> Co-chairs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7C414-85D9-40D6-9BB3-5AF68A84F4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787" y="5209699"/>
            <a:ext cx="11733196" cy="518795"/>
          </a:xfrm>
        </p:spPr>
        <p:txBody>
          <a:bodyPr/>
          <a:lstStyle/>
          <a:p>
            <a:r>
              <a:rPr lang="en-US" dirty="0"/>
              <a:t>https://oagi.org/pages/Systems-Engineering-Working-Group</a:t>
            </a:r>
          </a:p>
        </p:txBody>
      </p:sp>
    </p:spTree>
    <p:extLst>
      <p:ext uri="{BB962C8B-B14F-4D97-AF65-F5344CB8AC3E}">
        <p14:creationId xmlns:p14="http://schemas.microsoft.com/office/powerpoint/2010/main" val="92772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A87B3-0A27-4EE9-979E-B69581E4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820" y="136525"/>
            <a:ext cx="4846320" cy="1692311"/>
          </a:xfrm>
        </p:spPr>
        <p:txBody>
          <a:bodyPr/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Agenda</a:t>
            </a:r>
          </a:p>
        </p:txBody>
      </p:sp>
      <p:pic>
        <p:nvPicPr>
          <p:cNvPr id="8" name="Picture Placeholder 7" descr="group of people at a conference table">
            <a:extLst>
              <a:ext uri="{FF2B5EF4-FFF2-40B4-BE49-F238E27FC236}">
                <a16:creationId xmlns:a16="http://schemas.microsoft.com/office/drawing/2014/main" id="{BB76F5AB-0940-46E1-85F9-6A870D7D04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370" r="20370"/>
          <a:stretch/>
        </p:blipFill>
        <p:spPr>
          <a:xfrm>
            <a:off x="0" y="0"/>
            <a:ext cx="6096000" cy="68580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89A40-EEAA-43AB-9A3A-B2CFDE450F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8820" y="2078875"/>
            <a:ext cx="4114800" cy="3798888"/>
          </a:xfrm>
        </p:spPr>
        <p:txBody>
          <a:bodyPr/>
          <a:lstStyle/>
          <a:p>
            <a:r>
              <a:rPr lang="en-US" dirty="0"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INTRODUCTION</a:t>
            </a:r>
          </a:p>
          <a:p>
            <a:r>
              <a:rPr lang="en-US" dirty="0"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RESULTS FROM LAST YEAR</a:t>
            </a:r>
          </a:p>
          <a:p>
            <a:r>
              <a:rPr lang="en-US" dirty="0"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WHAT’S NEXT</a:t>
            </a:r>
          </a:p>
          <a:p>
            <a:r>
              <a:rPr lang="en-US" dirty="0"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Summary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F8048-1E86-48F4-B246-D2F8C54B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9269" y="6468303"/>
            <a:ext cx="443948" cy="365125"/>
          </a:xfrm>
        </p:spPr>
        <p:txBody>
          <a:bodyPr/>
          <a:lstStyle/>
          <a:p>
            <a:fld id="{8C2E478F-E849-4A8C-AF1F-CBCC78A7CBF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9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4572"/>
            <a:ext cx="5897217" cy="147170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5" name="Picture Placeholder 4" descr="table with various people working on their laptops">
            <a:extLst>
              <a:ext uri="{FF2B5EF4-FFF2-40B4-BE49-F238E27FC236}">
                <a16:creationId xmlns:a16="http://schemas.microsoft.com/office/drawing/2014/main" id="{A0280051-D7F1-4438-B815-F0FF4906D1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661" r="23661"/>
          <a:stretch/>
        </p:blipFill>
        <p:spPr>
          <a:xfrm>
            <a:off x="0" y="0"/>
            <a:ext cx="5416550" cy="6858000"/>
          </a:xfrm>
          <a:noFill/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5FA470-23EB-4512-8FFB-28DDAB08B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5395" y="1546138"/>
            <a:ext cx="4023360" cy="464871"/>
          </a:xfrm>
        </p:spPr>
        <p:txBody>
          <a:bodyPr/>
          <a:lstStyle/>
          <a:p>
            <a:r>
              <a:rPr lang="en-US" dirty="0"/>
              <a:t>Brief Background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45A4B70-A0EA-A96A-4119-0857596AA2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2782674"/>
            <a:ext cx="6017231" cy="26936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Chartered in 2020 by Jinzhi Lu and Dimitrios Kyritsis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Goal: logically define systems-engineering notions defined in standards (e.g., from ISO, INCOSE, OMG)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Paused meetings for several months in early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Restarted meetings when Jim Logan was nominated as co-chair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</p:spPr>
        <p:txBody>
          <a:bodyPr/>
          <a:lstStyle/>
          <a:p>
            <a:fld id="{8C2E478F-E849-4A8C-AF1F-CBCC78A7CBF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7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B93A0-457A-4DEC-C738-F616C653A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A618200-06F4-9901-8FF4-CB3F0582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4572"/>
            <a:ext cx="5897217" cy="147170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5" name="Picture Placeholder 4" descr="table with various people working on their laptops">
            <a:extLst>
              <a:ext uri="{FF2B5EF4-FFF2-40B4-BE49-F238E27FC236}">
                <a16:creationId xmlns:a16="http://schemas.microsoft.com/office/drawing/2014/main" id="{1612E239-8D4D-5D1A-55AB-DEB8E4D60A5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661" r="23661"/>
          <a:stretch/>
        </p:blipFill>
        <p:spPr>
          <a:xfrm>
            <a:off x="0" y="0"/>
            <a:ext cx="5416550" cy="6858000"/>
          </a:xfrm>
          <a:noFill/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AA3BA9D-0DC4-D0EA-6DD7-0EC27BFF0A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5395" y="1546138"/>
            <a:ext cx="4023360" cy="464871"/>
          </a:xfrm>
        </p:spPr>
        <p:txBody>
          <a:bodyPr/>
          <a:lstStyle/>
          <a:p>
            <a:r>
              <a:rPr lang="en-US" dirty="0"/>
              <a:t>Infrastructure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2CCD6E10-ECE1-F588-4E8E-5CB0EB32F3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2782674"/>
            <a:ext cx="6017231" cy="26936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Confluence</a:t>
            </a:r>
            <a:r>
              <a:rPr lang="en-US" dirty="0"/>
              <a:t> for meeting minutes, presentations, and discussion diagrams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IOF ontology viewer</a:t>
            </a:r>
            <a:r>
              <a:rPr lang="en-US" dirty="0"/>
              <a:t> for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GitHub</a:t>
            </a:r>
            <a:r>
              <a:rPr lang="en-US" dirty="0"/>
              <a:t> for ontology version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F32FA-1765-0EBC-B21A-959B17F35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</p:spPr>
        <p:txBody>
          <a:bodyPr/>
          <a:lstStyle/>
          <a:p>
            <a:fld id="{8C2E478F-E849-4A8C-AF1F-CBCC78A7CBF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7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B8612-FF43-C9BF-03D7-237BDBD1E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49149CB-C47C-0FBB-8F8A-23395170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4572"/>
            <a:ext cx="5897217" cy="147170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5" name="Picture Placeholder 4" descr="table with various people working on their laptops">
            <a:extLst>
              <a:ext uri="{FF2B5EF4-FFF2-40B4-BE49-F238E27FC236}">
                <a16:creationId xmlns:a16="http://schemas.microsoft.com/office/drawing/2014/main" id="{DDEB5170-DB5F-44DF-8E45-21F20B3F016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661" r="23661"/>
          <a:stretch/>
        </p:blipFill>
        <p:spPr>
          <a:xfrm>
            <a:off x="0" y="0"/>
            <a:ext cx="5416550" cy="6858000"/>
          </a:xfrm>
          <a:noFill/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054CDC9-BF44-A634-EAFF-6AF33D7716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5395" y="1546138"/>
            <a:ext cx="4023360" cy="464871"/>
          </a:xfrm>
        </p:spPr>
        <p:txBody>
          <a:bodyPr/>
          <a:lstStyle/>
          <a:p>
            <a:r>
              <a:rPr lang="en-US" dirty="0"/>
              <a:t>86 Initial Notions in OWL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29B89-1F7C-CF19-8F41-7C3236B77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</p:spPr>
        <p:txBody>
          <a:bodyPr/>
          <a:lstStyle/>
          <a:p>
            <a:fld id="{8C2E478F-E849-4A8C-AF1F-CBCC78A7CBF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74095-6037-A143-B15D-D7F15CF584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416B54A4-4F09-5E24-7C5F-606882B858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175" y="2287219"/>
            <a:ext cx="7591068" cy="36845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4650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4572"/>
            <a:ext cx="5897217" cy="147170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5" name="Picture Placeholder 4" descr="table with various people working on their laptops">
            <a:extLst>
              <a:ext uri="{FF2B5EF4-FFF2-40B4-BE49-F238E27FC236}">
                <a16:creationId xmlns:a16="http://schemas.microsoft.com/office/drawing/2014/main" id="{A0280051-D7F1-4438-B815-F0FF4906D1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661" r="23661"/>
          <a:stretch/>
        </p:blipFill>
        <p:spPr>
          <a:xfrm>
            <a:off x="0" y="0"/>
            <a:ext cx="5416550" cy="6858000"/>
          </a:xfrm>
          <a:noFill/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5FA470-23EB-4512-8FFB-28DDAB08B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5395" y="1546138"/>
            <a:ext cx="4023360" cy="464871"/>
          </a:xfrm>
        </p:spPr>
        <p:txBody>
          <a:bodyPr/>
          <a:lstStyle/>
          <a:p>
            <a:r>
              <a:rPr lang="en-US" dirty="0"/>
              <a:t>Discussed Notions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45A4B70-A0EA-A96A-4119-0857596AA2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2782674"/>
            <a:ext cx="6017231" cy="26936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 Lifecycle, Phase, Workflow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Architecture, </a:t>
            </a:r>
            <a:r>
              <a:rPr lang="en-US" b="1" dirty="0"/>
              <a:t>System</a:t>
            </a:r>
            <a:r>
              <a:rPr lang="en-US" dirty="0"/>
              <a:t>,</a:t>
            </a:r>
            <a:r>
              <a:rPr lang="en-US" b="1" dirty="0"/>
              <a:t> System of Systems</a:t>
            </a:r>
            <a:r>
              <a:rPr lang="en-US" dirty="0"/>
              <a:t>, 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Model</a:t>
            </a:r>
            <a:r>
              <a:rPr lang="en-US" dirty="0"/>
              <a:t>, </a:t>
            </a:r>
            <a:r>
              <a:rPr lang="en-US" b="1" dirty="0"/>
              <a:t>Modeling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Environment, </a:t>
            </a:r>
            <a:r>
              <a:rPr lang="en-US" b="1" dirty="0"/>
              <a:t>System Boundary</a:t>
            </a:r>
            <a:r>
              <a:rPr lang="en-US" dirty="0"/>
              <a:t>, </a:t>
            </a:r>
            <a:r>
              <a:rPr lang="en-US" b="1" dirty="0"/>
              <a:t>Interface</a:t>
            </a:r>
            <a:r>
              <a:rPr lang="en-US" dirty="0"/>
              <a:t>, Function, Capability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Viewpoint</a:t>
            </a:r>
            <a:r>
              <a:rPr lang="en-US" dirty="0"/>
              <a:t>,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(</a:t>
            </a:r>
            <a:r>
              <a:rPr lang="en-US" b="1" dirty="0"/>
              <a:t>Boldface</a:t>
            </a:r>
            <a:r>
              <a:rPr lang="en-US" dirty="0"/>
              <a:t> indicates more recently discussed)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</p:spPr>
        <p:txBody>
          <a:bodyPr/>
          <a:lstStyle/>
          <a:p>
            <a:fld id="{8C2E478F-E849-4A8C-AF1F-CBCC78A7CBF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940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135465"/>
            <a:ext cx="5251450" cy="2788704"/>
          </a:xfrm>
        </p:spPr>
        <p:txBody>
          <a:bodyPr>
            <a:normAutofit/>
          </a:bodyPr>
          <a:lstStyle/>
          <a:p>
            <a:r>
              <a:rPr lang="en-US" dirty="0"/>
              <a:t>Results from last year</a:t>
            </a:r>
          </a:p>
        </p:txBody>
      </p:sp>
      <p:pic>
        <p:nvPicPr>
          <p:cNvPr id="8" name="Picture Placeholder 7" descr="close up of computer code">
            <a:extLst>
              <a:ext uri="{FF2B5EF4-FFF2-40B4-BE49-F238E27FC236}">
                <a16:creationId xmlns:a16="http://schemas.microsoft.com/office/drawing/2014/main" id="{A596BF19-CC58-4709-B5D6-3FC378FDC7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411" r="20411"/>
          <a:stretch/>
        </p:blipFill>
        <p:spPr>
          <a:xfrm>
            <a:off x="0" y="0"/>
            <a:ext cx="6096000" cy="6867922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56CAF1-214F-4566-9B0D-DACA1063E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4378134"/>
            <a:ext cx="5251450" cy="365125"/>
          </a:xfrm>
        </p:spPr>
        <p:txBody>
          <a:bodyPr/>
          <a:lstStyle/>
          <a:p>
            <a:r>
              <a:rPr lang="en-US" dirty="0"/>
              <a:t>Let’s Dive 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A5C12-E784-444E-B868-DE2AE857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9269" y="6468303"/>
            <a:ext cx="443948" cy="365125"/>
          </a:xfrm>
        </p:spPr>
        <p:txBody>
          <a:bodyPr/>
          <a:lstStyle/>
          <a:p>
            <a:fld id="{8C2E478F-E849-4A8C-AF1F-CBCC78A7CBF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65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7D23F-0110-F906-993D-50D7EBD6B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rough consensus on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C15D2-CF89-FA1D-C6A6-E6E49D22063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Discussed using </a:t>
            </a:r>
            <a:r>
              <a:rPr lang="en-US" dirty="0" err="1"/>
              <a:t>Powerpoint</a:t>
            </a:r>
            <a:r>
              <a:rPr lang="en-US" dirty="0"/>
              <a:t> diagrams</a:t>
            </a:r>
          </a:p>
          <a:p>
            <a:r>
              <a:rPr lang="en-US" dirty="0"/>
              <a:t>Terms included:</a:t>
            </a:r>
          </a:p>
          <a:p>
            <a:pPr lvl="1"/>
            <a:r>
              <a:rPr lang="en-US" dirty="0"/>
              <a:t>Model, (Modeling) Language, Syntax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74517-F00C-2654-13BE-EA47865213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0F1534-49E1-004B-5D82-4BC5389A1D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694" y="4917534"/>
            <a:ext cx="2545306" cy="97421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A9807BD-8EE0-3F60-4B3E-3B62E6AB9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317" y="3791314"/>
            <a:ext cx="5471604" cy="242660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58CA2B1-24BB-0367-6CCF-3655E0D244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46694" y="3640134"/>
            <a:ext cx="2134345" cy="112544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C598141-CD27-CFBC-52A6-68CDABF5F1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13824" y="4666095"/>
            <a:ext cx="2545306" cy="165932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D0BDDCB-C08A-75AD-266B-0E8BBABC30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18536" y="2219857"/>
            <a:ext cx="2122914" cy="113200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DF7C9FF-020E-B13F-CDBD-95CE1828A6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13824" y="3442976"/>
            <a:ext cx="2002054" cy="113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60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ABAA3-8220-CB0E-197C-ADADE1BE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5C708-26E6-80F8-FCC4-BFCBF7A90F8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Model</a:t>
            </a:r>
            <a:r>
              <a:rPr lang="en-US" altLang="zh-CN" b="1" dirty="0"/>
              <a:t>: </a:t>
            </a:r>
            <a:r>
              <a:rPr lang="en-US" dirty="0"/>
              <a:t>Representation of an aspect of reality that is created to describe, explain, or predict the aspect of reality in question</a:t>
            </a:r>
          </a:p>
          <a:p>
            <a:r>
              <a:rPr lang="en-US" b="1" dirty="0"/>
              <a:t>Language</a:t>
            </a:r>
            <a:r>
              <a:rPr lang="en-US" altLang="zh-CN" b="1" dirty="0"/>
              <a:t>: </a:t>
            </a:r>
            <a:r>
              <a:rPr lang="en-US" dirty="0"/>
              <a:t>Method of human communication, consisting of symbols used in a structured and conventional way and conveyed by speech, writing, or gesture</a:t>
            </a:r>
          </a:p>
          <a:p>
            <a:r>
              <a:rPr lang="en-US" b="1" dirty="0"/>
              <a:t>Syntax</a:t>
            </a:r>
            <a:r>
              <a:rPr lang="en-US" altLang="zh-CN" b="1" dirty="0"/>
              <a:t>:</a:t>
            </a:r>
            <a:r>
              <a:rPr lang="en-US" dirty="0"/>
              <a:t> Rules that determine the arrangement of symbols in a sentence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3E541-994E-3A9E-CA3B-FE235372F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9075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3F52"/>
      </a:accent1>
      <a:accent2>
        <a:srgbClr val="E99757"/>
      </a:accent2>
      <a:accent3>
        <a:srgbClr val="2F3342"/>
      </a:accent3>
      <a:accent4>
        <a:srgbClr val="2C2153"/>
      </a:accent4>
      <a:accent5>
        <a:srgbClr val="01023B"/>
      </a:accent5>
      <a:accent6>
        <a:srgbClr val="7F7F7F"/>
      </a:accent6>
      <a:hlink>
        <a:srgbClr val="3A3838"/>
      </a:hlink>
      <a:folHlink>
        <a:srgbClr val="D0CECE"/>
      </a:folHlink>
    </a:clrScheme>
    <a:fontScheme name="OAGi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 presentation_Win32_LW_V5" id="{74D298B5-FAE9-4D91-8AD3-354AA238A8E7}" vid="{0D6DFA8C-0A0F-4951-8DB6-6C087E189B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6116A8-BE46-4D3A-804C-09C6ADBA2E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DF8656-0242-4B63-8FCA-04D06A7F29A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D074DCF7-C5F7-4553-B05A-90B884BF24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9734</TotalTime>
  <Words>649</Words>
  <Application>Microsoft Macintosh PowerPoint</Application>
  <PresentationFormat>Widescreen</PresentationFormat>
  <Paragraphs>120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Poppins</vt:lpstr>
      <vt:lpstr>Roboto</vt:lpstr>
      <vt:lpstr>Wingdings</vt:lpstr>
      <vt:lpstr>Custom</vt:lpstr>
      <vt:lpstr>IOF SYSTEMS ENGINEERING  WORKING GROUP </vt:lpstr>
      <vt:lpstr>Agenda</vt:lpstr>
      <vt:lpstr>INTRODUCTION</vt:lpstr>
      <vt:lpstr>INTRODUCTION</vt:lpstr>
      <vt:lpstr>INTRODUCTION</vt:lpstr>
      <vt:lpstr>INTRODUCTION</vt:lpstr>
      <vt:lpstr>Results from last year</vt:lpstr>
      <vt:lpstr>very rough consensus on definitions</vt:lpstr>
      <vt:lpstr>Preliminary Definitions</vt:lpstr>
      <vt:lpstr>Met with ACSI / UOF</vt:lpstr>
      <vt:lpstr>Established a Working OWL Ontology</vt:lpstr>
      <vt:lpstr>Reset our Process</vt:lpstr>
      <vt:lpstr>What’s next</vt:lpstr>
      <vt:lpstr>Plan for 2024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Fabrikam Technology Inc.</dc:title>
  <dc:creator>Michael Figura</dc:creator>
  <cp:lastModifiedBy>James Logan</cp:lastModifiedBy>
  <cp:revision>104</cp:revision>
  <dcterms:created xsi:type="dcterms:W3CDTF">2023-09-14T19:54:33Z</dcterms:created>
  <dcterms:modified xsi:type="dcterms:W3CDTF">2024-02-07T05:43:23Z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