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448" r:id="rId5"/>
    <p:sldId id="2472" r:id="rId6"/>
    <p:sldId id="2462" r:id="rId7"/>
    <p:sldId id="2473" r:id="rId8"/>
    <p:sldId id="2474" r:id="rId9"/>
    <p:sldId id="259" r:id="rId10"/>
    <p:sldId id="24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0F8"/>
    <a:srgbClr val="00B4D8"/>
    <a:srgbClr val="03045E"/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5033" autoAdjust="0"/>
  </p:normalViewPr>
  <p:slideViewPr>
    <p:cSldViewPr snapToGrid="0">
      <p:cViewPr varScale="1">
        <p:scale>
          <a:sx n="81" d="100"/>
          <a:sy n="81" d="100"/>
        </p:scale>
        <p:origin x="715" y="67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2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0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1060315"/>
            <a:ext cx="11490325" cy="2218959"/>
          </a:xfrm>
        </p:spPr>
        <p:txBody>
          <a:bodyPr anchor="b" anchorCtr="0"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4A8DD-9B42-2F05-285B-2BC137F74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2344" y="3700222"/>
            <a:ext cx="5167313" cy="603250"/>
          </a:xfrm>
          <a:gradFill>
            <a:gsLst>
              <a:gs pos="0">
                <a:srgbClr val="03045E"/>
              </a:gs>
              <a:gs pos="45000">
                <a:srgbClr val="00B4D8"/>
              </a:gs>
              <a:gs pos="100000">
                <a:srgbClr val="CAF0F8"/>
              </a:gs>
            </a:gsLst>
            <a:lin ang="10800000" scaled="0"/>
          </a:gra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922140"/>
            <a:ext cx="5167313" cy="848311"/>
          </a:xfrm>
        </p:spPr>
        <p:txBody>
          <a:bodyPr>
            <a:norm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YYYY-MM-DD</a:t>
            </a:r>
          </a:p>
        </p:txBody>
      </p:sp>
      <p:pic>
        <p:nvPicPr>
          <p:cNvPr id="4" name="Picture 2" descr="Arizona State University">
            <a:extLst>
              <a:ext uri="{FF2B5EF4-FFF2-40B4-BE49-F238E27FC236}">
                <a16:creationId xmlns:a16="http://schemas.microsoft.com/office/drawing/2014/main" id="{ED90F1AD-A806-6D08-9EED-904B44D3F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409" y="5983429"/>
            <a:ext cx="1019093" cy="78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: What is NIST 800-171, and why is it so important? - The Practical ...">
            <a:extLst>
              <a:ext uri="{FF2B5EF4-FFF2-40B4-BE49-F238E27FC236}">
                <a16:creationId xmlns:a16="http://schemas.microsoft.com/office/drawing/2014/main" id="{45737396-A671-3736-7277-3EBAFB8095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486" y="6054279"/>
            <a:ext cx="1382195" cy="8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BF52D4-FE2F-9529-095E-7B8DCCE1AB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473" y="6165359"/>
            <a:ext cx="1737024" cy="571076"/>
          </a:xfrm>
          <a:prstGeom prst="rect">
            <a:avLst/>
          </a:prstGeom>
        </p:spPr>
      </p:pic>
      <p:pic>
        <p:nvPicPr>
          <p:cNvPr id="6" name="Picture 2" descr="IOF Website">
            <a:extLst>
              <a:ext uri="{FF2B5EF4-FFF2-40B4-BE49-F238E27FC236}">
                <a16:creationId xmlns:a16="http://schemas.microsoft.com/office/drawing/2014/main" id="{55CC7B3D-1F4E-8485-3FE9-EC33E817E29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9" b="28142"/>
          <a:stretch/>
        </p:blipFill>
        <p:spPr bwMode="auto">
          <a:xfrm>
            <a:off x="2085686" y="6184290"/>
            <a:ext cx="1223468" cy="5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156E-BE02-9BBA-0763-EE0EC2287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07" y="50241"/>
            <a:ext cx="11265694" cy="1304544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9900" y="1638300"/>
            <a:ext cx="5156200" cy="189230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9107" y="3864355"/>
            <a:ext cx="5157787" cy="494506"/>
          </a:xfrm>
        </p:spPr>
        <p:txBody>
          <a:bodyPr>
            <a:normAutofit/>
          </a:bodyPr>
          <a:lstStyle>
            <a:lvl1pPr marL="0" indent="0">
              <a:buNone/>
              <a:defRPr sz="2400" cap="all" spc="300" baseline="0"/>
            </a:lvl1pPr>
          </a:lstStyle>
          <a:p>
            <a:pPr lvl="0"/>
            <a:r>
              <a:rPr lang="en-US" spc="300" dirty="0">
                <a:solidFill>
                  <a:schemeClr val="tx1"/>
                </a:solidFill>
              </a:rPr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43E54-D2B8-A019-ACD6-6F79A320E7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9900" y="4471988"/>
            <a:ext cx="5156200" cy="1997075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2pPr>
            <a:lvl3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3pPr>
            <a:lvl4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4pPr>
            <a:lvl5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59826" y="1638300"/>
            <a:ext cx="5174975" cy="189230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59826" y="3864355"/>
            <a:ext cx="5174975" cy="494506"/>
          </a:xfrm>
        </p:spPr>
        <p:txBody>
          <a:bodyPr>
            <a:normAutofit/>
          </a:bodyPr>
          <a:lstStyle>
            <a:lvl1pPr marL="0" indent="0">
              <a:buNone/>
              <a:defRPr sz="2400" cap="all" spc="300" baseline="0"/>
            </a:lvl1pPr>
          </a:lstStyle>
          <a:p>
            <a:pPr lvl="0"/>
            <a:r>
              <a:rPr lang="en-US" spc="300" dirty="0">
                <a:solidFill>
                  <a:schemeClr val="tx1"/>
                </a:solidFill>
              </a:rPr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55348AE-D0F6-8964-FB7A-612A611AD6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59827" y="4471988"/>
            <a:ext cx="5174974" cy="1997075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2pPr>
            <a:lvl3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3pPr>
            <a:lvl4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4pPr>
            <a:lvl5pPr marL="228600" indent="-2286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992D3D4B-8668-3B65-F4CC-42E6A0F9C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B0BF-E38F-E2A3-143D-4B77377FE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073" y="40193"/>
            <a:ext cx="10281172" cy="1316334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0438" y="1624013"/>
            <a:ext cx="3108325" cy="18923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76287"/>
            <a:ext cx="3108326" cy="86556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cap="all" spc="300"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45BAD2EF-B428-1883-5F6B-BA8B3A18D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0073" y="4578835"/>
            <a:ext cx="3108326" cy="1892300"/>
          </a:xfrm>
        </p:spPr>
        <p:txBody>
          <a:bodyPr anchor="t" anchorCtr="0">
            <a:noAutofit/>
          </a:bodyPr>
          <a:lstStyle>
            <a:lvl1pPr marL="182880" indent="-18288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cap="none" spc="0"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r>
              <a:rPr lang="en-US" dirty="0"/>
              <a:t>Fourth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2155" y="1623219"/>
            <a:ext cx="3108325" cy="18923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BD42366C-60A0-D39C-8592-69A1576D07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1837" y="3676287"/>
            <a:ext cx="3108326" cy="86556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cap="all" spc="300"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A25B6479-6C48-F3A7-D96C-55AD3C9708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31789" y="4578835"/>
            <a:ext cx="3108326" cy="1892300"/>
          </a:xfrm>
        </p:spPr>
        <p:txBody>
          <a:bodyPr anchor="t" anchorCtr="0">
            <a:noAutofit/>
          </a:bodyPr>
          <a:lstStyle>
            <a:lvl1pPr marL="182880" indent="-18288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cap="none" spc="0"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r>
              <a:rPr lang="en-US" dirty="0"/>
              <a:t>Fourth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2920" y="1623219"/>
            <a:ext cx="3108325" cy="18923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3C134F8D-319C-699E-00ED-2C497397EE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2919" y="3676287"/>
            <a:ext cx="3108326" cy="86556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cap="all" spc="300"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52A27F04-C302-800F-5FE5-9B7FA2DBED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871" y="4578835"/>
            <a:ext cx="3108326" cy="1892300"/>
          </a:xfrm>
        </p:spPr>
        <p:txBody>
          <a:bodyPr anchor="t" anchorCtr="0">
            <a:noAutofit/>
          </a:bodyPr>
          <a:lstStyle>
            <a:lvl1pPr marL="182880" indent="-18288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cap="none" spc="0"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r>
              <a:rPr lang="en-US" dirty="0"/>
              <a:t>Fourth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39D84EE1-70BA-1BAF-7FD6-AA916AC63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170822"/>
            <a:ext cx="5897218" cy="1325453"/>
          </a:xfrm>
        </p:spPr>
        <p:txBody>
          <a:bodyPr lIns="91440" rIns="91440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58000"/>
          </a:xfrm>
          <a:effectLst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CAF0F8"/>
              </a:gs>
              <a:gs pos="50000">
                <a:srgbClr val="00B4D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6A3C7F-97D5-51E2-9BDF-90E2BD0801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8" y="1635323"/>
            <a:ext cx="5897217" cy="365125"/>
          </a:xfrm>
        </p:spPr>
        <p:txBody>
          <a:bodyPr l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B1FEB2D-A892-CF1D-2EAD-3139AB45F7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5998" y="2101808"/>
            <a:ext cx="5897217" cy="554037"/>
          </a:xfrm>
        </p:spPr>
        <p:txBody>
          <a:bodyPr lIns="9144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B2D88A4-3801-6C61-D989-4358C9A25C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8" y="2824477"/>
            <a:ext cx="5897217" cy="365125"/>
          </a:xfrm>
        </p:spPr>
        <p:txBody>
          <a:bodyPr l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43D83DE-2A76-BAD3-6A75-BD1BE8A1AB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8" y="3290962"/>
            <a:ext cx="5897217" cy="554037"/>
          </a:xfrm>
        </p:spPr>
        <p:txBody>
          <a:bodyPr lIns="9144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6C9F708-458D-0C90-AA62-4F4E1BE98C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8" y="4005037"/>
            <a:ext cx="5897217" cy="365125"/>
          </a:xfrm>
        </p:spPr>
        <p:txBody>
          <a:bodyPr l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8A4FEA4-71DB-CBBC-4183-C55650B07A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5998" y="4471522"/>
            <a:ext cx="5897217" cy="554037"/>
          </a:xfrm>
        </p:spPr>
        <p:txBody>
          <a:bodyPr lIns="9144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1BAC13E-D6C4-66D0-6DF5-9FDB08CD8F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998" y="5194191"/>
            <a:ext cx="5897217" cy="365125"/>
          </a:xfrm>
        </p:spPr>
        <p:txBody>
          <a:bodyPr l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54AFEF2-F55D-17EA-E93E-AC4F233B93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5998" y="5660676"/>
            <a:ext cx="5897217" cy="554037"/>
          </a:xfrm>
        </p:spPr>
        <p:txBody>
          <a:bodyPr lIns="9144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A2061C8A-B881-30DC-A601-DD17DEBF4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8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dots&#10;&#10;Description automatically generated">
            <a:extLst>
              <a:ext uri="{FF2B5EF4-FFF2-40B4-BE49-F238E27FC236}">
                <a16:creationId xmlns:a16="http://schemas.microsoft.com/office/drawing/2014/main" id="{A7778945-CDEB-9A7F-80F5-5A2906972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8E9930A-72A3-290D-B835-F73AD5366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195" y="1069675"/>
            <a:ext cx="11015612" cy="1499321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C9DAF4-07EB-3C9A-A08C-3EBC3F87B2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54768" y="3105917"/>
            <a:ext cx="731520" cy="73152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812" y="3893330"/>
            <a:ext cx="3736664" cy="518795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9154656-6832-6744-5242-633FFE1D17B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30238" y="3105917"/>
            <a:ext cx="731520" cy="73152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41056" y="3893330"/>
            <a:ext cx="3736658" cy="518795"/>
          </a:xfrm>
        </p:spPr>
        <p:txBody>
          <a:bodyPr>
            <a:norm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0271905-3743-286E-3C76-62B0063D59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05712" y="3105917"/>
            <a:ext cx="731520" cy="73152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525" y="3893330"/>
            <a:ext cx="3736663" cy="518795"/>
          </a:xfrm>
        </p:spPr>
        <p:txBody>
          <a:bodyPr>
            <a:norm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rgbClr val="03045E"/>
              </a:gs>
              <a:gs pos="100000">
                <a:srgbClr val="CAF0F8"/>
              </a:gs>
              <a:gs pos="50000">
                <a:srgbClr val="00B4D8"/>
              </a:gs>
            </a:gsLst>
            <a:lin ang="10800000" scaled="1"/>
            <a:tileRect/>
          </a:gradFill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9703691-2084-64C2-6E3D-1E70F6326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4327" y="6385214"/>
            <a:ext cx="2187209" cy="3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20" y="136525"/>
            <a:ext cx="4846320" cy="16923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3200"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rmAutofit/>
          </a:bodyPr>
          <a:lstStyle>
            <a:lvl1pPr marL="0" indent="0">
              <a:buNone/>
              <a:defRPr sz="1800" cap="all" spc="30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rgbClr val="03045E"/>
              </a:gs>
              <a:gs pos="100000">
                <a:srgbClr val="CAF0F8"/>
              </a:gs>
              <a:gs pos="50000">
                <a:srgbClr val="00B4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C2450BFC-02BE-8986-3D46-15F9CF69D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  <p:pic>
        <p:nvPicPr>
          <p:cNvPr id="2052" name="Picture 4" descr="A brief video introduction to the NIST framework - IP Performance">
            <a:extLst>
              <a:ext uri="{FF2B5EF4-FFF2-40B4-BE49-F238E27FC236}">
                <a16:creationId xmlns:a16="http://schemas.microsoft.com/office/drawing/2014/main" id="{F95031B9-FF90-4B0D-7D68-662A2514A5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6" y="6219270"/>
            <a:ext cx="1515341" cy="6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24572"/>
            <a:ext cx="5897217" cy="1471703"/>
          </a:xfrm>
        </p:spPr>
        <p:txBody>
          <a:bodyPr lIns="91440" rIns="91440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58000"/>
          </a:xfrm>
          <a:effectLst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5395" y="1546138"/>
            <a:ext cx="4023360" cy="464871"/>
          </a:xfrm>
          <a:gradFill flip="none" rotWithShape="1">
            <a:gsLst>
              <a:gs pos="0">
                <a:srgbClr val="03045E"/>
              </a:gs>
              <a:gs pos="100000">
                <a:srgbClr val="CAF0F8"/>
              </a:gs>
              <a:gs pos="50000">
                <a:srgbClr val="00B4D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400" cap="all" spc="300" baseline="0" dirty="0">
                <a:solidFill>
                  <a:schemeClr val="l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E20AE-BE16-CA42-4851-31C48D64A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782674"/>
            <a:ext cx="4122755" cy="269367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1F52CD14-0D35-57EF-8101-CE08581F4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135465"/>
            <a:ext cx="5012987" cy="2788704"/>
          </a:xfrm>
        </p:spPr>
        <p:txBody>
          <a:bodyPr anchor="b"/>
          <a:lstStyle>
            <a:lvl1pPr algn="l">
              <a:defRPr sz="40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012987" cy="365125"/>
          </a:xfrm>
          <a:gradFill flip="none" rotWithShape="1">
            <a:gsLst>
              <a:gs pos="0">
                <a:srgbClr val="03045E"/>
              </a:gs>
              <a:gs pos="100000">
                <a:srgbClr val="CAF0F8"/>
              </a:gs>
              <a:gs pos="50000">
                <a:srgbClr val="00B4D8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4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4341DA7B-CDD8-EB58-6246-9664A4902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136525"/>
            <a:ext cx="11002962" cy="1455179"/>
          </a:xfrm>
        </p:spPr>
        <p:txBody>
          <a:bodyPr anchor="b" anchorCtr="0">
            <a:noAutofit/>
          </a:bodyPr>
          <a:lstStyle>
            <a:lvl1pPr>
              <a:defRPr sz="48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A8CF04A7-7481-0C44-2DA2-9B2B98590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136525"/>
            <a:ext cx="11002962" cy="1455179"/>
          </a:xfrm>
        </p:spPr>
        <p:txBody>
          <a:bodyPr anchor="b" anchorCtr="0">
            <a:noAutofit/>
          </a:bodyPr>
          <a:lstStyle>
            <a:lvl1pPr>
              <a:defRPr sz="48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11A09-391F-D047-3028-E943A99640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93727" y="1591703"/>
            <a:ext cx="11002962" cy="476464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784DAB5E-45FC-CE13-7C5E-6F706F67B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136525"/>
            <a:ext cx="11002962" cy="1455179"/>
          </a:xfrm>
        </p:spPr>
        <p:txBody>
          <a:bodyPr anchor="b" anchorCtr="0">
            <a:noAutofit/>
          </a:bodyPr>
          <a:lstStyle>
            <a:lvl1pPr>
              <a:defRPr sz="48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11A09-391F-D047-3028-E943A99640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94519" y="2205872"/>
            <a:ext cx="11002962" cy="368588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302EDCBE-F5C9-3A45-C161-9D303AE242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7686" y="635635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3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rgbClr val="03045E"/>
              </a:gs>
              <a:gs pos="100000">
                <a:srgbClr val="CAF0F8"/>
              </a:gs>
              <a:gs pos="50000">
                <a:srgbClr val="00B4D8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>
              <a:defRPr sz="1400" spc="300" baseline="0"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 bIns="274320" anchor="b">
            <a:normAutofit/>
          </a:bodyPr>
          <a:lstStyle>
            <a:lvl1pPr marL="0" indent="0" algn="ctr">
              <a:buNone/>
              <a:defRPr sz="3200" cap="all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44AD245-F64E-0CEA-3EF2-AF8C6A26C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327" y="6385214"/>
            <a:ext cx="2187209" cy="3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4"/>
            <a:ext cx="4018722" cy="1781980"/>
          </a:xfrm>
        </p:spPr>
        <p:txBody>
          <a:bodyPr lIns="0" rIns="0" anchor="ctr" anchorCtr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6600" y="365125"/>
            <a:ext cx="2997200" cy="178197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51300" y="365125"/>
            <a:ext cx="2997200" cy="178197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600" y="2422525"/>
            <a:ext cx="2997200" cy="178197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51300" y="2422525"/>
            <a:ext cx="2997200" cy="178197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6600" y="4479925"/>
            <a:ext cx="2997200" cy="178197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51300" y="4479925"/>
            <a:ext cx="2997200" cy="178197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rgbClr val="03045E"/>
              </a:gs>
              <a:gs pos="100000">
                <a:srgbClr val="CAF0F8"/>
              </a:gs>
              <a:gs pos="50000">
                <a:srgbClr val="00B4D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281DF4-BD72-3F1E-8B04-6205D7C5C8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92278" y="2422525"/>
            <a:ext cx="1813685" cy="718013"/>
          </a:xfr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FA84CC6-BD0B-002A-5FFA-708B69C4C2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92278" y="3161514"/>
            <a:ext cx="1813685" cy="365125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F5AB02-45DE-2A85-A817-6FA37AD981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97315" y="2429338"/>
            <a:ext cx="1813685" cy="718013"/>
          </a:xfr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4138391-4411-4BD0-D8AD-D001BF46DC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97315" y="3158271"/>
            <a:ext cx="1813685" cy="365125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E1BE558-411F-87F3-71EE-1782FC824F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92278" y="3625282"/>
            <a:ext cx="1813685" cy="718013"/>
          </a:xfr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08EED18-0FEB-480C-03BC-CC12E4603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92278" y="4354222"/>
            <a:ext cx="1813685" cy="365125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95CBCFF-0E55-BCFC-8CBE-723A9BD000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97314" y="3604563"/>
            <a:ext cx="1813686" cy="718013"/>
          </a:xfr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9088F0C-EE6F-2847-CFAA-9D94686187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97314" y="4333500"/>
            <a:ext cx="1813686" cy="365125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8120BC8-9E46-E919-6015-FABAA65888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93957" y="4891306"/>
            <a:ext cx="1812006" cy="718013"/>
          </a:xfr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A6AFA01-4607-12C7-E4CA-8AAB4BADEC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93957" y="5620243"/>
            <a:ext cx="1812006" cy="365125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9AE8D05-699D-7672-D652-F638E376296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98994" y="4888062"/>
            <a:ext cx="1812006" cy="718013"/>
          </a:xfrm>
        </p:spPr>
        <p:txBody>
          <a:bodyPr l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C054886-505C-671E-F2BA-D9842DA583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98994" y="5616999"/>
            <a:ext cx="1812006" cy="365125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934C612A-89B6-8170-F744-F3D19BC55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45100"/>
            <a:ext cx="1471583" cy="4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12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77" r:id="rId5"/>
    <p:sldLayoutId id="2147483685" r:id="rId6"/>
    <p:sldLayoutId id="2147483686" r:id="rId7"/>
    <p:sldLayoutId id="2147483666" r:id="rId8"/>
    <p:sldLayoutId id="2147483681" r:id="rId9"/>
    <p:sldLayoutId id="2147483683" r:id="rId10"/>
    <p:sldLayoutId id="2147483682" r:id="rId11"/>
    <p:sldLayoutId id="2147483684" r:id="rId12"/>
    <p:sldLayoutId id="2147483680" r:id="rId13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6" y="323385"/>
            <a:ext cx="11490325" cy="2955889"/>
          </a:xfrm>
        </p:spPr>
        <p:txBody>
          <a:bodyPr/>
          <a:lstStyle/>
          <a:p>
            <a:r>
              <a:rPr lang="en-US" dirty="0"/>
              <a:t>Ontology Standard </a:t>
            </a:r>
            <a:br>
              <a:rPr lang="en-US" dirty="0"/>
            </a:br>
            <a:r>
              <a:rPr lang="en-US" dirty="0"/>
              <a:t>vs</a:t>
            </a:r>
            <a:br>
              <a:rPr lang="en-US" dirty="0"/>
            </a:br>
            <a:r>
              <a:rPr lang="en-US" dirty="0"/>
              <a:t>Data Exchange Standard</a:t>
            </a:r>
            <a:endParaRPr lang="en-US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7938" y="3605609"/>
            <a:ext cx="6256124" cy="1440490"/>
          </a:xfrm>
          <a:gradFill>
            <a:gsLst>
              <a:gs pos="0">
                <a:srgbClr val="03045E"/>
              </a:gs>
              <a:gs pos="45000">
                <a:srgbClr val="00B4D8"/>
              </a:gs>
              <a:gs pos="100000">
                <a:srgbClr val="CAF0F8"/>
              </a:gs>
            </a:gsLst>
          </a:gradFill>
        </p:spPr>
        <p:txBody>
          <a:bodyPr/>
          <a:lstStyle/>
          <a:p>
            <a:r>
              <a:rPr lang="en-US" sz="1800" dirty="0"/>
              <a:t>Friend or Foe</a:t>
            </a:r>
          </a:p>
          <a:p>
            <a:r>
              <a:rPr lang="en-US" sz="1800" dirty="0"/>
              <a:t>And</a:t>
            </a:r>
          </a:p>
          <a:p>
            <a:r>
              <a:rPr lang="en-US" sz="1800" dirty="0"/>
              <a:t>a Road to Coexistence or Transition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848311"/>
          </a:xfrm>
        </p:spPr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2024-02-07</a:t>
            </a:r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E9B50C-FF83-279C-4FEA-25691B42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95" y="220687"/>
            <a:ext cx="11015612" cy="1499321"/>
          </a:xfrm>
        </p:spPr>
        <p:txBody>
          <a:bodyPr/>
          <a:lstStyle/>
          <a:p>
            <a:r>
              <a:rPr lang="en-US" dirty="0"/>
              <a:t>HOST</a:t>
            </a:r>
          </a:p>
        </p:txBody>
      </p:sp>
      <p:pic>
        <p:nvPicPr>
          <p:cNvPr id="14" name="Picture Placeholder 1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A439BF62-87DA-7FE2-2989-849F1EFB2E2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21572" t="7802" r="25309" b="29529"/>
          <a:stretch/>
        </p:blipFill>
        <p:spPr>
          <a:xfrm>
            <a:off x="2171866" y="1867884"/>
            <a:ext cx="2027853" cy="23924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F63ABF-06D7-5C17-7F90-8A3BB97058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130" y="4260334"/>
            <a:ext cx="3736664" cy="1177940"/>
          </a:xfrm>
        </p:spPr>
        <p:txBody>
          <a:bodyPr>
            <a:normAutofit fontScale="92500"/>
          </a:bodyPr>
          <a:lstStyle/>
          <a:p>
            <a:r>
              <a:rPr lang="en-US" dirty="0"/>
              <a:t>Jim Wilson</a:t>
            </a:r>
          </a:p>
          <a:p>
            <a:r>
              <a:rPr lang="en-US" dirty="0"/>
              <a:t>OAGi President and </a:t>
            </a:r>
            <a:r>
              <a:rPr lang="en-US" dirty="0" err="1"/>
              <a:t>CEo</a:t>
            </a:r>
            <a:endParaRPr lang="en-US" dirty="0"/>
          </a:p>
        </p:txBody>
      </p:sp>
      <p:pic>
        <p:nvPicPr>
          <p:cNvPr id="16" name="Picture Placeholder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B048FEE-401F-E0C7-510C-061C5260242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l="6857" t="6349" b="13557"/>
          <a:stretch/>
        </p:blipFill>
        <p:spPr>
          <a:xfrm>
            <a:off x="8174560" y="1811992"/>
            <a:ext cx="2027853" cy="239245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83FF71-97E3-1D91-E8ED-331F702070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20158" y="4260334"/>
            <a:ext cx="3736658" cy="9974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cap="all" dirty="0"/>
              <a:t>Serm Kulvatunyou</a:t>
            </a:r>
          </a:p>
          <a:p>
            <a:r>
              <a:rPr lang="en-US" cap="all" dirty="0"/>
              <a:t>Group Manager, NIST</a:t>
            </a:r>
          </a:p>
        </p:txBody>
      </p:sp>
    </p:spTree>
    <p:extLst>
      <p:ext uri="{BB962C8B-B14F-4D97-AF65-F5344CB8AC3E}">
        <p14:creationId xmlns:p14="http://schemas.microsoft.com/office/powerpoint/2010/main" val="370567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00" y="134081"/>
            <a:ext cx="4846320" cy="1692311"/>
          </a:xfrm>
        </p:spPr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Agenda</a:t>
            </a:r>
          </a:p>
        </p:txBody>
      </p:sp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BB76F5AB-0940-46E1-85F9-6A870D7D0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>
          <a:xfrm>
            <a:off x="0" y="0"/>
            <a:ext cx="6096000" cy="6858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7300" y="2078875"/>
            <a:ext cx="4947734" cy="3798888"/>
          </a:xfrm>
        </p:spPr>
        <p:txBody>
          <a:bodyPr/>
          <a:lstStyle/>
          <a:p>
            <a:r>
              <a:rPr lang="en-US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INTRODUCTION</a:t>
            </a:r>
          </a:p>
          <a:p>
            <a:r>
              <a:rPr lang="en-US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PANELISTS round 1, 8-MIN EACH</a:t>
            </a:r>
          </a:p>
          <a:p>
            <a:r>
              <a:rPr lang="en-US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PANELISTS Round 2, 2-min Each</a:t>
            </a:r>
          </a:p>
          <a:p>
            <a:r>
              <a:rPr lang="en-US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Audiences </a:t>
            </a:r>
            <a:r>
              <a:rPr lang="en-US" dirty="0" err="1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q&amp;A</a:t>
            </a:r>
            <a:r>
              <a:rPr lang="en-US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, 10-min</a:t>
            </a:r>
          </a:p>
          <a:p>
            <a:r>
              <a:rPr lang="en-US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Sum up, 5-min</a:t>
            </a:r>
          </a:p>
          <a:p>
            <a:endParaRPr lang="en-US" dirty="0"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E9B50C-FF83-279C-4FEA-25691B42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95" y="220688"/>
            <a:ext cx="11015612" cy="850124"/>
          </a:xfrm>
        </p:spPr>
        <p:txBody>
          <a:bodyPr/>
          <a:lstStyle/>
          <a:p>
            <a:r>
              <a:rPr lang="en-US" dirty="0"/>
              <a:t>Panelist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F63ABF-06D7-5C17-7F90-8A3BB97058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676" y="3465044"/>
            <a:ext cx="2263806" cy="1177940"/>
          </a:xfrm>
        </p:spPr>
        <p:txBody>
          <a:bodyPr>
            <a:normAutofit/>
          </a:bodyPr>
          <a:lstStyle/>
          <a:p>
            <a:r>
              <a:rPr lang="en-US" sz="900" dirty="0"/>
              <a:t>Scott </a:t>
            </a:r>
            <a:r>
              <a:rPr lang="en-US" sz="900" dirty="0" err="1"/>
              <a:t>nieman</a:t>
            </a:r>
            <a:endParaRPr lang="en-US" sz="900" dirty="0"/>
          </a:p>
          <a:p>
            <a:r>
              <a:rPr lang="en-US" sz="900" dirty="0"/>
              <a:t>Enterprise architect</a:t>
            </a:r>
          </a:p>
          <a:p>
            <a:r>
              <a:rPr lang="en-US" sz="900" dirty="0"/>
              <a:t>Land o’ lakes</a:t>
            </a:r>
          </a:p>
        </p:txBody>
      </p:sp>
      <p:pic>
        <p:nvPicPr>
          <p:cNvPr id="10" name="Picture Placeholder 9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509B2001-45CB-2997-3767-2AD700E89F3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/>
          <a:stretch>
            <a:fillRect/>
          </a:stretch>
        </p:blipFill>
        <p:spPr>
          <a:xfrm>
            <a:off x="305929" y="1187914"/>
            <a:ext cx="1943100" cy="1943100"/>
          </a:xfrm>
        </p:spPr>
      </p:pic>
      <p:pic>
        <p:nvPicPr>
          <p:cNvPr id="12" name="Picture Placeholder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F3FB9AA9-B682-6CF4-2705-D61F562E0FB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l="108" r="108"/>
          <a:stretch>
            <a:fillRect/>
          </a:stretch>
        </p:blipFill>
        <p:spPr>
          <a:xfrm>
            <a:off x="2694590" y="1226760"/>
            <a:ext cx="1943100" cy="1943100"/>
          </a:xfrm>
        </p:spPr>
      </p:pic>
      <p:pic>
        <p:nvPicPr>
          <p:cNvPr id="15" name="Picture 14" descr="A person sitting in a plane&#10;&#10;Description automatically generated with low confidence">
            <a:extLst>
              <a:ext uri="{FF2B5EF4-FFF2-40B4-BE49-F238E27FC236}">
                <a16:creationId xmlns:a16="http://schemas.microsoft.com/office/drawing/2014/main" id="{9413AFCE-3AA3-BB5C-E357-F5A2A15F2E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60" r="11024"/>
          <a:stretch/>
        </p:blipFill>
        <p:spPr>
          <a:xfrm>
            <a:off x="7543703" y="1244963"/>
            <a:ext cx="1943100" cy="1913800"/>
          </a:xfrm>
          <a:prstGeom prst="rect">
            <a:avLst/>
          </a:prstGeom>
        </p:spPr>
      </p:pic>
      <p:pic>
        <p:nvPicPr>
          <p:cNvPr id="18" name="Picture 17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C6D59BF8-FB27-3106-85CB-590491C528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493"/>
          <a:stretch/>
        </p:blipFill>
        <p:spPr>
          <a:xfrm>
            <a:off x="9947926" y="1215663"/>
            <a:ext cx="1938145" cy="1943100"/>
          </a:xfrm>
          <a:prstGeom prst="rect">
            <a:avLst/>
          </a:prstGeom>
        </p:spPr>
      </p:pic>
      <p:pic>
        <p:nvPicPr>
          <p:cNvPr id="20" name="Picture 19" descr="A picture containing wall, person, indoor, smiling&#10;&#10;Description automatically generated">
            <a:extLst>
              <a:ext uri="{FF2B5EF4-FFF2-40B4-BE49-F238E27FC236}">
                <a16:creationId xmlns:a16="http://schemas.microsoft.com/office/drawing/2014/main" id="{D3F6930A-F5F8-80EB-A8FF-CD7FA5FD7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7642" y="1215663"/>
            <a:ext cx="1943100" cy="1943100"/>
          </a:xfrm>
          <a:prstGeom prst="rect">
            <a:avLst/>
          </a:prstGeom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4C0AEF8-EBAA-FC7B-3A89-82DBCF39844C}"/>
              </a:ext>
            </a:extLst>
          </p:cNvPr>
          <p:cNvSpPr txBox="1">
            <a:spLocks/>
          </p:cNvSpPr>
          <p:nvPr/>
        </p:nvSpPr>
        <p:spPr>
          <a:xfrm>
            <a:off x="2459116" y="3465044"/>
            <a:ext cx="2263806" cy="117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Roger hart</a:t>
            </a:r>
          </a:p>
          <a:p>
            <a:r>
              <a:rPr lang="en-US" sz="900" dirty="0"/>
              <a:t>Big data lead</a:t>
            </a:r>
          </a:p>
          <a:p>
            <a:r>
              <a:rPr lang="en-US" sz="900" dirty="0" err="1"/>
              <a:t>niImbl</a:t>
            </a:r>
            <a:r>
              <a:rPr lang="en-US" sz="900" dirty="0"/>
              <a:t> fellow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FD94D7D-0E06-F530-B25E-09846482EAAB}"/>
              </a:ext>
            </a:extLst>
          </p:cNvPr>
          <p:cNvSpPr txBox="1">
            <a:spLocks/>
          </p:cNvSpPr>
          <p:nvPr/>
        </p:nvSpPr>
        <p:spPr>
          <a:xfrm>
            <a:off x="4964097" y="3465044"/>
            <a:ext cx="2263806" cy="117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Andrew </a:t>
            </a:r>
            <a:r>
              <a:rPr lang="en-US" sz="900" dirty="0" err="1"/>
              <a:t>eichenbuam</a:t>
            </a:r>
            <a:endParaRPr lang="en-US" sz="900" dirty="0"/>
          </a:p>
          <a:p>
            <a:r>
              <a:rPr lang="en-US" sz="900" dirty="0"/>
              <a:t>Chief data scientist</a:t>
            </a:r>
          </a:p>
          <a:p>
            <a:r>
              <a:rPr lang="en-US" sz="900" dirty="0" err="1"/>
              <a:t>Biomade</a:t>
            </a:r>
            <a:endParaRPr lang="en-US" sz="900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D4E2442-8360-74BB-DD47-0292781A4933}"/>
              </a:ext>
            </a:extLst>
          </p:cNvPr>
          <p:cNvSpPr txBox="1">
            <a:spLocks/>
          </p:cNvSpPr>
          <p:nvPr/>
        </p:nvSpPr>
        <p:spPr>
          <a:xfrm>
            <a:off x="7383350" y="3465044"/>
            <a:ext cx="2263806" cy="117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Ryan </a:t>
            </a:r>
            <a:r>
              <a:rPr lang="en-US" sz="900" dirty="0" err="1"/>
              <a:t>ricucci</a:t>
            </a:r>
            <a:endParaRPr lang="en-US" sz="900" dirty="0"/>
          </a:p>
          <a:p>
            <a:r>
              <a:rPr lang="en-US" sz="900" dirty="0"/>
              <a:t>Division chief</a:t>
            </a:r>
          </a:p>
          <a:p>
            <a:r>
              <a:rPr lang="en-US" sz="900" dirty="0"/>
              <a:t>Us </a:t>
            </a:r>
            <a:r>
              <a:rPr lang="en-US" sz="900" dirty="0" err="1"/>
              <a:t>cbp</a:t>
            </a:r>
            <a:endParaRPr lang="en-US" sz="900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4DBD40-52DD-EDB0-3845-78C59259254E}"/>
              </a:ext>
            </a:extLst>
          </p:cNvPr>
          <p:cNvSpPr txBox="1">
            <a:spLocks/>
          </p:cNvSpPr>
          <p:nvPr/>
        </p:nvSpPr>
        <p:spPr>
          <a:xfrm>
            <a:off x="9759518" y="3465044"/>
            <a:ext cx="2263806" cy="117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Stephen </a:t>
            </a:r>
            <a:r>
              <a:rPr lang="en-US" sz="900" dirty="0" err="1"/>
              <a:t>kahman</a:t>
            </a:r>
            <a:endParaRPr lang="en-US" sz="900" dirty="0"/>
          </a:p>
          <a:p>
            <a:r>
              <a:rPr lang="en-US" sz="900" dirty="0"/>
              <a:t>Co-founder</a:t>
            </a:r>
          </a:p>
          <a:p>
            <a:r>
              <a:rPr lang="en-US" sz="900" dirty="0"/>
              <a:t>Crown point technologies</a:t>
            </a:r>
          </a:p>
        </p:txBody>
      </p:sp>
      <p:pic>
        <p:nvPicPr>
          <p:cNvPr id="8" name="Picture 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2849E105-B604-DA1C-B0E2-2DBF8E814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8146" y="4642984"/>
            <a:ext cx="1905000" cy="1905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B1A1D4B-8798-821F-DEE0-8706AFB50F9D}"/>
              </a:ext>
            </a:extLst>
          </p:cNvPr>
          <p:cNvSpPr txBox="1">
            <a:spLocks/>
          </p:cNvSpPr>
          <p:nvPr/>
        </p:nvSpPr>
        <p:spPr>
          <a:xfrm>
            <a:off x="6010273" y="5024067"/>
            <a:ext cx="2263806" cy="117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Arkopaul </a:t>
            </a:r>
            <a:r>
              <a:rPr lang="en-US" sz="900" dirty="0" err="1"/>
              <a:t>SARkar</a:t>
            </a:r>
            <a:endParaRPr lang="en-US" sz="900" dirty="0"/>
          </a:p>
          <a:p>
            <a:r>
              <a:rPr lang="en-US" sz="900" dirty="0"/>
              <a:t>Researcher</a:t>
            </a:r>
          </a:p>
          <a:p>
            <a:r>
              <a:rPr lang="en-US" sz="900" dirty="0"/>
              <a:t>ENIT France</a:t>
            </a:r>
          </a:p>
        </p:txBody>
      </p:sp>
    </p:spTree>
    <p:extLst>
      <p:ext uri="{BB962C8B-B14F-4D97-AF65-F5344CB8AC3E}">
        <p14:creationId xmlns:p14="http://schemas.microsoft.com/office/powerpoint/2010/main" val="108525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F27F9C-43CB-7746-CE6B-1E0C55143C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3078733-BA5B-15D7-AC47-B4226B21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can represent Data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2DBCB6-5819-85E8-2376-52D76E4A62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are they?</a:t>
            </a:r>
          </a:p>
          <a:p>
            <a:r>
              <a:rPr lang="en-US" dirty="0"/>
              <a:t>Ontology Standard </a:t>
            </a:r>
          </a:p>
          <a:p>
            <a:r>
              <a:rPr lang="en-US" dirty="0"/>
              <a:t>VS. </a:t>
            </a:r>
          </a:p>
          <a:p>
            <a:r>
              <a:rPr lang="en-US" dirty="0"/>
              <a:t>Data Exchange standard</a:t>
            </a:r>
          </a:p>
        </p:txBody>
      </p:sp>
    </p:spTree>
    <p:extLst>
      <p:ext uri="{BB962C8B-B14F-4D97-AF65-F5344CB8AC3E}">
        <p14:creationId xmlns:p14="http://schemas.microsoft.com/office/powerpoint/2010/main" val="81070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69679"/>
            <a:ext cx="5897217" cy="95894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61" r="23661"/>
          <a:stretch/>
        </p:blipFill>
        <p:spPr>
          <a:xfrm>
            <a:off x="0" y="0"/>
            <a:ext cx="5416550" cy="6858000"/>
          </a:xfrm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5394" y="1291614"/>
            <a:ext cx="5603029" cy="464871"/>
          </a:xfrm>
        </p:spPr>
        <p:txBody>
          <a:bodyPr/>
          <a:lstStyle/>
          <a:p>
            <a:r>
              <a:rPr lang="en-US" dirty="0"/>
              <a:t>Ontology standard- characteristics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45A4B70-A0EA-A96A-4119-0857596AA2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962041"/>
            <a:ext cx="4814656" cy="43963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Not just a taxonomy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L</a:t>
            </a: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ogically defined or defined with rich, tightly-controlled natural language definitions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Context-free (i.e., type code kind of qualification is not available)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Usually encoded in OWL or other compatible 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D</a:t>
            </a: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ata can be represented in a graph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I</a:t>
            </a: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nference rules can be added, and a general-purpose reasoner can be run on both model and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More verbose, e.g., may need 10 or more nodes and edges to express a value and unit</a:t>
            </a: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 are IOF ontologies, OBO, Allotrope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92230"/>
            <a:ext cx="5897217" cy="78926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61" r="23661"/>
          <a:stretch/>
        </p:blipFill>
        <p:spPr>
          <a:xfrm>
            <a:off x="0" y="0"/>
            <a:ext cx="5416550" cy="6858000"/>
          </a:xfrm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5394" y="1187917"/>
            <a:ext cx="5603029" cy="464871"/>
          </a:xfrm>
        </p:spPr>
        <p:txBody>
          <a:bodyPr/>
          <a:lstStyle/>
          <a:p>
            <a:r>
              <a:rPr lang="en-US" dirty="0"/>
              <a:t>Data Exchange standard- characteristics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45A4B70-A0EA-A96A-4119-0857596AA2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5999" y="1644579"/>
            <a:ext cx="5197311" cy="48306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Focus on data structure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Have some formal semantics such as inheritance</a:t>
            </a:r>
            <a:endParaRPr lang="en-US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D</a:t>
            </a: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efined with rich natural language definitions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Flexible (i.e., type code kind of qualification and flex fields are available) but can be restricted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Encoded in popular schema languages, e.g., XML Schema, JSON Schema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Typically, transactional, i.e., finite root elements</a:t>
            </a:r>
            <a:endParaRPr lang="en-US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I</a:t>
            </a: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nference rules can be added but are external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Data validation is available but a </a:t>
            </a: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general-purpose reasoner is not applicable out-of-the-box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More compact, e.g., typically need 3 nodes to represent a value and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Examples are ConnectSpec, UBL, NIEM, QIF, </a:t>
            </a:r>
            <a:r>
              <a:rPr lang="en-US" dirty="0" err="1">
                <a:solidFill>
                  <a:srgbClr val="242424"/>
                </a:solidFill>
                <a:latin typeface="Calibri" panose="020F0502020204030204" pitchFamily="34" charset="0"/>
              </a:rPr>
              <a:t>MTConnect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084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AGi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_Win32_LW_V5" id="{74D298B5-FAE9-4D91-8AD3-354AA238A8E7}" vid="{0D6DFA8C-0A0F-4951-8DB6-6C087E189B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6116A8-BE46-4D3A-804C-09C6ADBA2E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DF8656-0242-4B63-8FCA-04D06A7F29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074DCF7-C5F7-4553-B05A-90B884BF2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13474</TotalTime>
  <Words>332</Words>
  <Application>Microsoft Office PowerPoint</Application>
  <PresentationFormat>Widescreen</PresentationFormat>
  <Paragraphs>70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Poppins</vt:lpstr>
      <vt:lpstr>Wingdings</vt:lpstr>
      <vt:lpstr>Custom</vt:lpstr>
      <vt:lpstr>Ontology Standard  vs Data Exchange Standard</vt:lpstr>
      <vt:lpstr>HOST</vt:lpstr>
      <vt:lpstr>Agenda</vt:lpstr>
      <vt:lpstr>Panelist</vt:lpstr>
      <vt:lpstr>BOTH can represent Data</vt:lpstr>
      <vt:lpstr>INTRODUCTION</vt:lpstr>
      <vt:lpstr>INTRODUCTION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Michael Figura</dc:creator>
  <cp:lastModifiedBy>Kulvatunyou, Boonserm (Fed)</cp:lastModifiedBy>
  <cp:revision>51</cp:revision>
  <dcterms:created xsi:type="dcterms:W3CDTF">2023-09-14T19:54:33Z</dcterms:created>
  <dcterms:modified xsi:type="dcterms:W3CDTF">2024-02-07T22:11:45Z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